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5"/>
  </p:notesMasterIdLst>
  <p:handoutMasterIdLst>
    <p:handoutMasterId r:id="rId56"/>
  </p:handoutMasterIdLst>
  <p:sldIdLst>
    <p:sldId id="365" r:id="rId2"/>
    <p:sldId id="273" r:id="rId3"/>
    <p:sldId id="270" r:id="rId4"/>
    <p:sldId id="274" r:id="rId5"/>
    <p:sldId id="275" r:id="rId6"/>
    <p:sldId id="293" r:id="rId7"/>
    <p:sldId id="297" r:id="rId8"/>
    <p:sldId id="357" r:id="rId9"/>
    <p:sldId id="358" r:id="rId10"/>
    <p:sldId id="295" r:id="rId11"/>
    <p:sldId id="298" r:id="rId12"/>
    <p:sldId id="299" r:id="rId13"/>
    <p:sldId id="300" r:id="rId14"/>
    <p:sldId id="301" r:id="rId15"/>
    <p:sldId id="302" r:id="rId16"/>
    <p:sldId id="303" r:id="rId17"/>
    <p:sldId id="304" r:id="rId18"/>
    <p:sldId id="305" r:id="rId19"/>
    <p:sldId id="306" r:id="rId20"/>
    <p:sldId id="307" r:id="rId21"/>
    <p:sldId id="308" r:id="rId22"/>
    <p:sldId id="311" r:id="rId23"/>
    <p:sldId id="312" r:id="rId24"/>
    <p:sldId id="313" r:id="rId25"/>
    <p:sldId id="314" r:id="rId26"/>
    <p:sldId id="315" r:id="rId27"/>
    <p:sldId id="317" r:id="rId28"/>
    <p:sldId id="319" r:id="rId29"/>
    <p:sldId id="318" r:id="rId30"/>
    <p:sldId id="320" r:id="rId31"/>
    <p:sldId id="321" r:id="rId32"/>
    <p:sldId id="322" r:id="rId33"/>
    <p:sldId id="323" r:id="rId34"/>
    <p:sldId id="324" r:id="rId35"/>
    <p:sldId id="326" r:id="rId36"/>
    <p:sldId id="325" r:id="rId37"/>
    <p:sldId id="330" r:id="rId38"/>
    <p:sldId id="333" r:id="rId39"/>
    <p:sldId id="334" r:id="rId40"/>
    <p:sldId id="335" r:id="rId41"/>
    <p:sldId id="336" r:id="rId42"/>
    <p:sldId id="337" r:id="rId43"/>
    <p:sldId id="338" r:id="rId44"/>
    <p:sldId id="341" r:id="rId45"/>
    <p:sldId id="363" r:id="rId46"/>
    <p:sldId id="364" r:id="rId47"/>
    <p:sldId id="342" r:id="rId48"/>
    <p:sldId id="339" r:id="rId49"/>
    <p:sldId id="343" r:id="rId50"/>
    <p:sldId id="348" r:id="rId51"/>
    <p:sldId id="344" r:id="rId52"/>
    <p:sldId id="349" r:id="rId53"/>
    <p:sldId id="350" r:id="rId5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6538" autoAdjust="0"/>
  </p:normalViewPr>
  <p:slideViewPr>
    <p:cSldViewPr snapToGrid="0" snapToObjects="1">
      <p:cViewPr varScale="1">
        <p:scale>
          <a:sx n="83" d="100"/>
          <a:sy n="83" d="100"/>
        </p:scale>
        <p:origin x="1262" y="45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33" d="100"/>
        <a:sy n="33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86A749-B7B3-E246-8593-D180AB758CEC}" type="datetimeFigureOut">
              <a:rPr lang="en-US" smtClean="0"/>
              <a:t>12/7/2017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32BCE0-7F55-4B4C-ACAE-D4CF9AF107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63985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25721C-0BB8-7E48-A620-30FB30C66B1B}" type="datetimeFigureOut">
              <a:rPr lang="en-US" smtClean="0"/>
              <a:t>12/7/2017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8B0D2E-ACF1-9842-8D1C-D4A4E71474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64938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356BE-7FED-734F-89FD-F5E8D7E54A3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4098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356BE-7FED-734F-89FD-F5E8D7E54A3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4098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Runtime component instances are not modeled in CHARIOT-ML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Goal-based system description is basically a</a:t>
            </a:r>
            <a:r>
              <a:rPr lang="en-US" baseline="0" dirty="0" smtClean="0"/>
              <a:t> functionality decomposition tree (can provide high degree of flexibility – and/or tree)</a:t>
            </a:r>
          </a:p>
          <a:p>
            <a:pPr marL="0" indent="0">
              <a:buNone/>
            </a:pPr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approach of goal-based system description is not novel as it has been previously presented</a:t>
            </a:r>
            <a:endParaRPr lang="en-US" dirty="0" smtClean="0">
              <a:effectLst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356BE-7FED-734F-89FD-F5E8D7E54A3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4098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F: Functionality</a:t>
            </a:r>
          </a:p>
          <a:p>
            <a:pPr marL="0" indent="0">
              <a:buNone/>
            </a:pPr>
            <a:r>
              <a:rPr lang="en-US" dirty="0" smtClean="0"/>
              <a:t>CS: Consensus Service Provider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356BE-7FED-734F-89FD-F5E8D7E54A3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4098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356BE-7FED-734F-89FD-F5E8D7E54A3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4098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356BE-7FED-734F-89FD-F5E8D7E54A3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4098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356BE-7FED-734F-89FD-F5E8D7E54A3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4098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356BE-7FED-734F-89FD-F5E8D7E54A3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4098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356BE-7FED-734F-89FD-F5E8D7E54A3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4098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356BE-7FED-734F-89FD-F5E8D7E54A3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4098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I would like to thank Dr. Tihamer for the initial</a:t>
            </a:r>
            <a:r>
              <a:rPr lang="en-US" baseline="0" dirty="0" smtClean="0"/>
              <a:t> work he did in implementing some of the SMT constraints that are currently used in CHARIOT.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356BE-7FED-734F-89FD-F5E8D7E54A3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4098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356BE-7FED-734F-89FD-F5E8D7E54A3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40986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Configuration space includes</a:t>
            </a:r>
          </a:p>
          <a:p>
            <a:pPr lvl="1"/>
            <a:r>
              <a:rPr lang="en-US" dirty="0" smtClean="0"/>
              <a:t>Goal descriptions</a:t>
            </a:r>
          </a:p>
          <a:p>
            <a:pPr lvl="2"/>
            <a:r>
              <a:rPr lang="en-US" dirty="0" smtClean="0"/>
              <a:t>Goal-based System Description modeled at design-time</a:t>
            </a:r>
          </a:p>
          <a:p>
            <a:pPr lvl="1"/>
            <a:r>
              <a:rPr lang="en-US" dirty="0" smtClean="0"/>
              <a:t>Replication constraints corresponding to redundancy patterns</a:t>
            </a:r>
          </a:p>
          <a:p>
            <a:pPr lvl="1"/>
            <a:r>
              <a:rPr lang="en-US" dirty="0" smtClean="0"/>
              <a:t>Component types</a:t>
            </a:r>
          </a:p>
          <a:p>
            <a:pPr lvl="1"/>
            <a:r>
              <a:rPr lang="en-US" dirty="0" smtClean="0"/>
              <a:t>Available resources</a:t>
            </a:r>
          </a:p>
          <a:p>
            <a:pPr lvl="2"/>
            <a:r>
              <a:rPr lang="en-US" dirty="0" smtClean="0"/>
              <a:t>Different categories of nodes and their properties</a:t>
            </a:r>
          </a:p>
          <a:p>
            <a:pPr marL="914400" lvl="2" indent="0">
              <a:buNone/>
            </a:pPr>
            <a:endParaRPr lang="en-US" dirty="0" smtClean="0"/>
          </a:p>
          <a:p>
            <a:r>
              <a:rPr lang="en-US" dirty="0" smtClean="0"/>
              <a:t>A configuration space can have multiple configuration points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A configuration point represents a valid configuration of all applications that are part of the system represented by the configuration space</a:t>
            </a:r>
          </a:p>
          <a:p>
            <a:pPr lvl="1"/>
            <a:r>
              <a:rPr lang="en-US" dirty="0" smtClean="0"/>
              <a:t>One-to-one mapping between required component instances and available resources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356BE-7FED-734F-89FD-F5E8D7E54A3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40986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356BE-7FED-734F-89FD-F5E8D7E54A3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4098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356BE-7FED-734F-89FD-F5E8D7E54A3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40986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c2ns</a:t>
            </a:r>
            <a:r>
              <a:rPr lang="en-US" baseline="0" dirty="0" smtClean="0"/>
              <a:t> are Z3 integer variables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356BE-7FED-734F-89FD-F5E8D7E54A3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40986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c2ns</a:t>
            </a:r>
            <a:r>
              <a:rPr lang="en-US" baseline="0" dirty="0" smtClean="0"/>
              <a:t> are Z3 integer variables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356BE-7FED-734F-89FD-F5E8D7E54A3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40986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n2ns</a:t>
            </a:r>
            <a:r>
              <a:rPr lang="en-US" baseline="0" dirty="0" smtClean="0"/>
              <a:t> are integers that are either 1 or 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356BE-7FED-734F-89FD-F5E8D7E54A3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40986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356BE-7FED-734F-89FD-F5E8D7E54A3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40986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356BE-7FED-734F-89FD-F5E8D7E54A3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40986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356BE-7FED-734F-89FD-F5E8D7E54A3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40986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356BE-7FED-734F-89FD-F5E8D7E54A3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4098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356BE-7FED-734F-89FD-F5E8D7E54A3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40986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max_value == alpha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Can’t use maximize as optimization in Z3 still in experimental phase so doesn’t scale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356BE-7FED-734F-89FD-F5E8D7E54A3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40986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356BE-7FED-734F-89FD-F5E8D7E54A3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40986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356BE-7FED-734F-89FD-F5E8D7E54A3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40986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Look-ahead approach is an extension of the CPC algorithm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Look-ahead approach cannot be used for </a:t>
            </a:r>
            <a:r>
              <a:rPr lang="en-US" smtClean="0"/>
              <a:t>update events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356BE-7FED-734F-89FD-F5E8D7E54A3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40986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Current</a:t>
            </a:r>
            <a:r>
              <a:rPr lang="en-US" baseline="0" dirty="0" smtClean="0"/>
              <a:t> implementation of CHARIOT does not use a well-defined component model</a:t>
            </a:r>
          </a:p>
          <a:p>
            <a:pPr marL="0" indent="0">
              <a:buNone/>
            </a:pPr>
            <a:endParaRPr lang="en-US" baseline="0" dirty="0"/>
          </a:p>
          <a:p>
            <a:pPr marL="0" indent="0">
              <a:buNone/>
            </a:pPr>
            <a:r>
              <a:rPr lang="en-US" baseline="0" dirty="0" smtClean="0"/>
              <a:t>A component is equivalent to a process</a:t>
            </a:r>
          </a:p>
          <a:p>
            <a:pPr marL="0" indent="0">
              <a:buNone/>
            </a:pPr>
            <a:endParaRPr lang="en-US" baseline="0" dirty="0" smtClean="0"/>
          </a:p>
          <a:p>
            <a:pPr marL="0" indent="0">
              <a:buNone/>
            </a:pPr>
            <a:r>
              <a:rPr lang="en-US" baseline="0" dirty="0" smtClean="0"/>
              <a:t>Different server nodes not a single point of failure as they can be replicated easily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356BE-7FED-734F-89FD-F5E8D7E54A3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40986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356BE-7FED-734F-89FD-F5E8D7E54A30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40986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23 components:</a:t>
            </a:r>
            <a:r>
              <a:rPr lang="en-US" baseline="0" dirty="0" smtClean="0"/>
              <a:t> 11 image_capture (per node with camera nodes), 10 occupancy_detector, 1 load_balancer, 1 parking_manager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356BE-7FED-734F-89FD-F5E8D7E54A30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40986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356BE-7FED-734F-89FD-F5E8D7E54A30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40986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356BE-7FED-734F-89FD-F5E8D7E54A30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40986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356BE-7FED-734F-89FD-F5E8D7E54A30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4098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Current</a:t>
            </a:r>
            <a:r>
              <a:rPr lang="en-US" baseline="0" dirty="0" smtClean="0"/>
              <a:t> prototype implementation focused only on node failure so we assumed that DM process failure means node failure. Easily distinguishable if node status checked after DM failure.</a:t>
            </a:r>
          </a:p>
          <a:p>
            <a:pPr marL="0" indent="0">
              <a:buNone/>
            </a:pPr>
            <a:r>
              <a:rPr lang="en-US" baseline="0" dirty="0" smtClean="0"/>
              <a:t>To handle DM process failure, some of its state (applications being managed) should be made persistent (file system or database).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356BE-7FED-734F-89FD-F5E8D7E54A3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40986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356BE-7FED-734F-89FD-F5E8D7E54A30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40986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Resource</a:t>
            </a:r>
            <a:r>
              <a:rPr lang="en-US" baseline="0" dirty="0" smtClean="0"/>
              <a:t> consumed by Node Monitors and Deployment Managers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356BE-7FED-734F-89FD-F5E8D7E54A30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40986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356BE-7FED-734F-89FD-F5E8D7E54A30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40986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356BE-7FED-734F-89FD-F5E8D7E54A30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40986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356BE-7FED-734F-89FD-F5E8D7E54A30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40986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356BE-7FED-734F-89FD-F5E8D7E54A30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40986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Dependency constraint</a:t>
            </a:r>
            <a:r>
              <a:rPr lang="en-US" baseline="0" dirty="0" smtClean="0"/>
              <a:t> analysis: For each dependency, O(n^2)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356BE-7FED-734F-89FD-F5E8D7E54A30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40986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CHARIOT</a:t>
            </a:r>
            <a:r>
              <a:rPr lang="en-US" baseline="0" dirty="0" smtClean="0"/>
              <a:t> source code available on </a:t>
            </a:r>
            <a:r>
              <a:rPr lang="en-US" baseline="0" dirty="0" err="1" smtClean="0"/>
              <a:t>GitHub</a:t>
            </a:r>
            <a:r>
              <a:rPr lang="en-US" baseline="0" dirty="0" smtClean="0"/>
              <a:t>. Full release in the coming weeks (by the end of this month).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356BE-7FED-734F-89FD-F5E8D7E54A30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40986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356BE-7FED-734F-89FD-F5E8D7E54A30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40986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356BE-7FED-734F-89FD-F5E8D7E54A30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4098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356BE-7FED-734F-89FD-F5E8D7E54A3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40986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356BE-7FED-734F-89FD-F5E8D7E54A30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40986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356BE-7FED-734F-89FD-F5E8D7E54A30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4098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Detection: Sensing</a:t>
            </a:r>
            <a:r>
              <a:rPr lang="en-US" baseline="0" dirty="0" smtClean="0"/>
              <a:t> | Management Engine: Planning | Reconfiguration: Acting phase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356BE-7FED-734F-89FD-F5E8D7E54A3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4098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</a:t>
            </a:r>
            <a:r>
              <a:rPr lang="en-US" baseline="0" dirty="0" smtClean="0"/>
              <a:t> general, reconfiguration-based approaches perform sense-plan-act loop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356BE-7FED-734F-89FD-F5E8D7E54A3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4098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356BE-7FED-734F-89FD-F5E8D7E54A3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4098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Data layer helps decouple</a:t>
            </a:r>
            <a:r>
              <a:rPr lang="en-US" baseline="0" dirty="0" smtClean="0"/>
              <a:t> the design layer from the management layer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356BE-7FED-734F-89FD-F5E8D7E54A3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4098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7CE86-52EF-7741-AF6F-7A6CEE61EB74}" type="datetime1">
              <a:rPr lang="en-US" smtClean="0"/>
              <a:t>12/7/2017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119528" y="6492875"/>
            <a:ext cx="457200" cy="365125"/>
          </a:xfrm>
          <a:prstGeom prst="rect">
            <a:avLst/>
          </a:prstGeom>
        </p:spPr>
        <p:txBody>
          <a:bodyPr/>
          <a:lstStyle/>
          <a:p>
            <a:fld id="{922BB1EB-4C72-0B42-A339-31A7E4005F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3159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D0F13-B018-F64D-9C25-3D2636F4B2F3}" type="datetime1">
              <a:rPr lang="en-US" smtClean="0"/>
              <a:t>12/7/2017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119528" y="6492875"/>
            <a:ext cx="457200" cy="365125"/>
          </a:xfrm>
          <a:prstGeom prst="rect">
            <a:avLst/>
          </a:prstGeom>
        </p:spPr>
        <p:txBody>
          <a:bodyPr/>
          <a:lstStyle/>
          <a:p>
            <a:fld id="{922BB1EB-4C72-0B42-A339-31A7E4005F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887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6D099-D754-AD47-994C-F8A5752B6B74}" type="datetime1">
              <a:rPr lang="en-US" smtClean="0"/>
              <a:t>12/7/2017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119528" y="6492875"/>
            <a:ext cx="457200" cy="365125"/>
          </a:xfrm>
          <a:prstGeom prst="rect">
            <a:avLst/>
          </a:prstGeom>
        </p:spPr>
        <p:txBody>
          <a:bodyPr/>
          <a:lstStyle/>
          <a:p>
            <a:fld id="{922BB1EB-4C72-0B42-A339-31A7E4005F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0268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C4997E-F426-B347-9FFC-8BABA0D86316}" type="datetime1">
              <a:rPr lang="en-US" smtClean="0"/>
              <a:t>12/7/2017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0" y="6492875"/>
            <a:ext cx="457200" cy="365125"/>
          </a:xfrm>
          <a:prstGeom prst="rect">
            <a:avLst/>
          </a:prstGeom>
        </p:spPr>
        <p:txBody>
          <a:bodyPr/>
          <a:lstStyle/>
          <a:p>
            <a:fld id="{922BB1EB-4C72-0B42-A339-31A7E4005F3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54239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AAC0C-3635-5D47-9420-F18747F2DE26}" type="datetime1">
              <a:rPr lang="en-US" smtClean="0"/>
              <a:t>12/7/2017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119528" y="6492875"/>
            <a:ext cx="457200" cy="365125"/>
          </a:xfrm>
          <a:prstGeom prst="rect">
            <a:avLst/>
          </a:prstGeom>
        </p:spPr>
        <p:txBody>
          <a:bodyPr/>
          <a:lstStyle/>
          <a:p>
            <a:fld id="{922BB1EB-4C72-0B42-A339-31A7E4005F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6671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63504-5BB5-034E-A8F3-910683EE2C1E}" type="datetime1">
              <a:rPr lang="en-US" smtClean="0"/>
              <a:t>12/7/2017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-119528" y="6492875"/>
            <a:ext cx="457200" cy="365125"/>
          </a:xfrm>
          <a:prstGeom prst="rect">
            <a:avLst/>
          </a:prstGeom>
        </p:spPr>
        <p:txBody>
          <a:bodyPr/>
          <a:lstStyle/>
          <a:p>
            <a:fld id="{922BB1EB-4C72-0B42-A339-31A7E4005F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0089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7DB73-1814-7D4D-B5C9-58FEA33EBBFE}" type="datetime1">
              <a:rPr lang="en-US" smtClean="0"/>
              <a:t>12/7/2017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-119528" y="6492875"/>
            <a:ext cx="457200" cy="365125"/>
          </a:xfrm>
          <a:prstGeom prst="rect">
            <a:avLst/>
          </a:prstGeom>
        </p:spPr>
        <p:txBody>
          <a:bodyPr/>
          <a:lstStyle/>
          <a:p>
            <a:fld id="{922BB1EB-4C72-0B42-A339-31A7E4005F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1943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FBF6-3464-0942-AF30-9BB6E37EF781}" type="datetime1">
              <a:rPr lang="en-US" smtClean="0"/>
              <a:t>12/7/2017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-119528" y="6492875"/>
            <a:ext cx="457200" cy="365125"/>
          </a:xfrm>
          <a:prstGeom prst="rect">
            <a:avLst/>
          </a:prstGeom>
        </p:spPr>
        <p:txBody>
          <a:bodyPr/>
          <a:lstStyle/>
          <a:p>
            <a:fld id="{922BB1EB-4C72-0B42-A339-31A7E4005F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8502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5F141-1C17-6045-8F43-6FBBC76039DD}" type="datetime1">
              <a:rPr lang="en-US" smtClean="0"/>
              <a:t>12/7/2017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-119528" y="6492875"/>
            <a:ext cx="457200" cy="365125"/>
          </a:xfrm>
          <a:prstGeom prst="rect">
            <a:avLst/>
          </a:prstGeom>
        </p:spPr>
        <p:txBody>
          <a:bodyPr/>
          <a:lstStyle/>
          <a:p>
            <a:fld id="{922BB1EB-4C72-0B42-A339-31A7E4005F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5286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1D1EE-A028-0A4A-98A9-8CF25A43423B}" type="datetime1">
              <a:rPr lang="en-US" smtClean="0"/>
              <a:t>12/7/2017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-119528" y="6492875"/>
            <a:ext cx="457200" cy="365125"/>
          </a:xfrm>
          <a:prstGeom prst="rect">
            <a:avLst/>
          </a:prstGeom>
        </p:spPr>
        <p:txBody>
          <a:bodyPr/>
          <a:lstStyle/>
          <a:p>
            <a:fld id="{922BB1EB-4C72-0B42-A339-31A7E4005F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2262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4FF8C-F070-C84B-B63A-8DF37380AC9A}" type="datetime1">
              <a:rPr lang="en-US" smtClean="0"/>
              <a:t>12/7/2017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-119528" y="6492875"/>
            <a:ext cx="457200" cy="365125"/>
          </a:xfrm>
          <a:prstGeom prst="rect">
            <a:avLst/>
          </a:prstGeom>
        </p:spPr>
        <p:txBody>
          <a:bodyPr/>
          <a:lstStyle/>
          <a:p>
            <a:fld id="{922BB1EB-4C72-0B42-A339-31A7E4005F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3229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310FEC-6441-D54C-8A9E-B1F5E5741147}" type="datetime1">
              <a:rPr lang="en-US" smtClean="0"/>
              <a:t>12/7/2017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8917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48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CHARIOT – Holistic Management Architecture for </a:t>
            </a:r>
            <a:r>
              <a:rPr lang="en-US" dirty="0" err="1" smtClean="0"/>
              <a:t>IoT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Abhishek Dubey</a:t>
            </a:r>
          </a:p>
          <a:p>
            <a:r>
              <a:rPr lang="en-US" dirty="0" smtClean="0"/>
              <a:t>Subhav Pradhan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756437" y="6117928"/>
            <a:ext cx="7042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Acknowledgement: Work was performed under a grant from Siemens, 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41706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63612"/>
          </a:xfrm>
          <a:solidFill>
            <a:srgbClr val="C6D9F1"/>
          </a:solidFill>
          <a:ln>
            <a:solidFill>
              <a:srgbClr val="1F497D"/>
            </a:solidFill>
          </a:ln>
        </p:spPr>
        <p:txBody>
          <a:bodyPr>
            <a:normAutofit/>
          </a:bodyPr>
          <a:lstStyle/>
          <a:p>
            <a:r>
              <a:rPr lang="en-US" dirty="0" smtClean="0"/>
              <a:t>CHARIOT: </a:t>
            </a:r>
            <a:r>
              <a:rPr lang="en-US" i="1" dirty="0" smtClean="0"/>
              <a:t>Introduction</a:t>
            </a:r>
            <a:endParaRPr lang="en-US" i="1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37224" y="2001118"/>
            <a:ext cx="4561416" cy="4197930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CHARIOT (</a:t>
            </a:r>
            <a:r>
              <a:rPr lang="en-US" b="1" dirty="0"/>
              <a:t>C</a:t>
            </a:r>
            <a:r>
              <a:rPr lang="en-US" dirty="0"/>
              <a:t>yber-p</a:t>
            </a:r>
            <a:r>
              <a:rPr lang="en-US" b="1" dirty="0"/>
              <a:t>H</a:t>
            </a:r>
            <a:r>
              <a:rPr lang="en-US" dirty="0"/>
              <a:t>ysical </a:t>
            </a:r>
            <a:r>
              <a:rPr lang="en-US" b="1" dirty="0"/>
              <a:t>A</a:t>
            </a:r>
            <a:r>
              <a:rPr lang="en-US" dirty="0"/>
              <a:t>pplication </a:t>
            </a:r>
            <a:r>
              <a:rPr lang="en-US" dirty="0" err="1"/>
              <a:t>a</a:t>
            </a:r>
            <a:r>
              <a:rPr lang="en-US" b="1" dirty="0" err="1"/>
              <a:t>R</a:t>
            </a:r>
            <a:r>
              <a:rPr lang="en-US" dirty="0" err="1"/>
              <a:t>ch</a:t>
            </a:r>
            <a:r>
              <a:rPr lang="en-US" b="1" dirty="0" err="1"/>
              <a:t>I</a:t>
            </a:r>
            <a:r>
              <a:rPr lang="en-US" dirty="0" err="1"/>
              <a:t>tecture</a:t>
            </a:r>
            <a:r>
              <a:rPr lang="en-US" dirty="0"/>
              <a:t> with </a:t>
            </a:r>
            <a:r>
              <a:rPr lang="en-US" b="1" dirty="0"/>
              <a:t>O</a:t>
            </a:r>
            <a:r>
              <a:rPr lang="en-US" dirty="0"/>
              <a:t>bjective-based </a:t>
            </a:r>
            <a:r>
              <a:rPr lang="en-US" dirty="0" smtClean="0"/>
              <a:t>reconfigura</a:t>
            </a:r>
            <a:r>
              <a:rPr lang="en-US" b="1" dirty="0" smtClean="0"/>
              <a:t>T</a:t>
            </a:r>
            <a:r>
              <a:rPr lang="en-US" dirty="0" smtClean="0"/>
              <a:t>ion) is a holistic solution for managing extensible CPS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CHARIOT comprises of entities that can be classified into three layers:</a:t>
            </a:r>
          </a:p>
          <a:p>
            <a:pPr lvl="1"/>
            <a:r>
              <a:rPr lang="en-US" u="sng" dirty="0" smtClean="0"/>
              <a:t>Design layer</a:t>
            </a:r>
            <a:r>
              <a:rPr lang="en-US" dirty="0" smtClean="0"/>
              <a:t>: DSML (Domain-Specific Modeling Language) to model systems, and interpreters to retrieve information from system models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u="sng" dirty="0" smtClean="0"/>
              <a:t>Data layer</a:t>
            </a:r>
            <a:r>
              <a:rPr lang="en-US" dirty="0" smtClean="0"/>
              <a:t>: Codifies the format in which system information (comprises design-time system description and runtime system representation) must be stored</a:t>
            </a:r>
            <a:endParaRPr lang="en-US" dirty="0"/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u="sng" dirty="0" smtClean="0"/>
              <a:t>Management layer</a:t>
            </a:r>
            <a:r>
              <a:rPr lang="en-US" dirty="0" smtClean="0"/>
              <a:t>: Facilitates autonomous resilience by implementing a self-reconfiguration mechanism</a:t>
            </a:r>
          </a:p>
        </p:txBody>
      </p:sp>
      <p:sp>
        <p:nvSpPr>
          <p:cNvPr id="7" name="Down Arrow 6"/>
          <p:cNvSpPr/>
          <p:nvPr/>
        </p:nvSpPr>
        <p:spPr>
          <a:xfrm>
            <a:off x="2318879" y="2975506"/>
            <a:ext cx="271720" cy="537506"/>
          </a:xfrm>
          <a:prstGeom prst="downArrow">
            <a:avLst>
              <a:gd name="adj1" fmla="val 50000"/>
              <a:gd name="adj2" fmla="val 63593"/>
            </a:avLst>
          </a:prstGeom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8" name="TextBox 7"/>
          <p:cNvSpPr txBox="1"/>
          <p:nvPr/>
        </p:nvSpPr>
        <p:spPr>
          <a:xfrm rot="16200000">
            <a:off x="-179001" y="2216924"/>
            <a:ext cx="12093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Design layer</a:t>
            </a:r>
            <a:endParaRPr lang="en-US" sz="1400" dirty="0"/>
          </a:p>
        </p:txBody>
      </p:sp>
      <p:sp>
        <p:nvSpPr>
          <p:cNvPr id="9" name="Rounded Rectangle 8"/>
          <p:cNvSpPr/>
          <p:nvPr/>
        </p:nvSpPr>
        <p:spPr>
          <a:xfrm>
            <a:off x="634217" y="1766119"/>
            <a:ext cx="3586700" cy="1209387"/>
          </a:xfrm>
          <a:prstGeom prst="roundRect">
            <a:avLst/>
          </a:prstGeom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SystemSnippe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1414" y="1900495"/>
            <a:ext cx="760815" cy="940636"/>
          </a:xfrm>
          <a:prstGeom prst="rect">
            <a:avLst/>
          </a:prstGeom>
        </p:spPr>
      </p:pic>
      <p:pic>
        <p:nvPicPr>
          <p:cNvPr id="11" name="Picture 10" descr="ParkingManagerSnippet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5440" y="1900495"/>
            <a:ext cx="1358599" cy="940635"/>
          </a:xfrm>
          <a:prstGeom prst="rect">
            <a:avLst/>
          </a:prstGeom>
        </p:spPr>
      </p:pic>
      <p:pic>
        <p:nvPicPr>
          <p:cNvPr id="12" name="Picture 11" descr="FunctionalitiesSnippet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593" y="1900495"/>
            <a:ext cx="706471" cy="940636"/>
          </a:xfrm>
          <a:prstGeom prst="rect">
            <a:avLst/>
          </a:prstGeom>
        </p:spPr>
      </p:pic>
      <p:sp>
        <p:nvSpPr>
          <p:cNvPr id="13" name="Rounded Rectangle 12"/>
          <p:cNvSpPr/>
          <p:nvPr/>
        </p:nvSpPr>
        <p:spPr>
          <a:xfrm>
            <a:off x="634217" y="3513012"/>
            <a:ext cx="3586700" cy="1209387"/>
          </a:xfrm>
          <a:prstGeom prst="roundRect">
            <a:avLst/>
          </a:prstGeom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 rot="16200000">
            <a:off x="-179001" y="3963819"/>
            <a:ext cx="12093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Data layer</a:t>
            </a:r>
            <a:endParaRPr lang="en-US" sz="140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74390" y="3799446"/>
            <a:ext cx="706471" cy="855765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007382" y="3513012"/>
            <a:ext cx="11955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 smtClean="0"/>
              <a:t>Data schema</a:t>
            </a:r>
            <a:endParaRPr lang="en-US" sz="1200" i="1" dirty="0"/>
          </a:p>
        </p:txBody>
      </p:sp>
      <p:sp>
        <p:nvSpPr>
          <p:cNvPr id="17" name="Flowchart: Magnetic Disk 7"/>
          <p:cNvSpPr/>
          <p:nvPr/>
        </p:nvSpPr>
        <p:spPr>
          <a:xfrm>
            <a:off x="742905" y="3848953"/>
            <a:ext cx="815158" cy="739070"/>
          </a:xfrm>
          <a:prstGeom prst="flowChartMagneticDisk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Data Store</a:t>
            </a:r>
            <a:endParaRPr lang="en-US" sz="1200" dirty="0"/>
          </a:p>
        </p:txBody>
      </p:sp>
      <p:sp>
        <p:nvSpPr>
          <p:cNvPr id="18" name="Flowchart: Magnetic Disk 7"/>
          <p:cNvSpPr/>
          <p:nvPr/>
        </p:nvSpPr>
        <p:spPr>
          <a:xfrm>
            <a:off x="1775440" y="3848953"/>
            <a:ext cx="815158" cy="739070"/>
          </a:xfrm>
          <a:prstGeom prst="flowChartMagneticDisk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Data Store</a:t>
            </a:r>
            <a:endParaRPr lang="en-US" sz="1200" dirty="0"/>
          </a:p>
        </p:txBody>
      </p:sp>
      <p:sp>
        <p:nvSpPr>
          <p:cNvPr id="19" name="TextBox 18"/>
          <p:cNvSpPr txBox="1"/>
          <p:nvPr/>
        </p:nvSpPr>
        <p:spPr>
          <a:xfrm>
            <a:off x="742905" y="3535693"/>
            <a:ext cx="18476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 smtClean="0"/>
              <a:t>Resilient data store</a:t>
            </a:r>
            <a:endParaRPr lang="en-US" sz="1200" i="1" dirty="0"/>
          </a:p>
        </p:txBody>
      </p:sp>
      <p:sp>
        <p:nvSpPr>
          <p:cNvPr id="20" name="Down Arrow 19"/>
          <p:cNvSpPr/>
          <p:nvPr/>
        </p:nvSpPr>
        <p:spPr>
          <a:xfrm rot="5400000">
            <a:off x="2736387" y="4057925"/>
            <a:ext cx="369535" cy="489096"/>
          </a:xfrm>
          <a:prstGeom prst="downArrow">
            <a:avLst>
              <a:gd name="adj1" fmla="val 50000"/>
              <a:gd name="adj2" fmla="val 61820"/>
            </a:avLst>
          </a:prstGeom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21" name="Rounded Rectangle 20"/>
          <p:cNvSpPr/>
          <p:nvPr/>
        </p:nvSpPr>
        <p:spPr>
          <a:xfrm>
            <a:off x="634217" y="5259904"/>
            <a:ext cx="3586700" cy="1075012"/>
          </a:xfrm>
          <a:prstGeom prst="roundRect">
            <a:avLst/>
          </a:prstGeom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 rot="16200000">
            <a:off x="-447754" y="5669609"/>
            <a:ext cx="17468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Management layer</a:t>
            </a:r>
            <a:endParaRPr lang="en-US" sz="1400" dirty="0"/>
          </a:p>
        </p:txBody>
      </p:sp>
      <p:sp>
        <p:nvSpPr>
          <p:cNvPr id="23" name="Rectangle 22"/>
          <p:cNvSpPr/>
          <p:nvPr/>
        </p:nvSpPr>
        <p:spPr>
          <a:xfrm>
            <a:off x="715513" y="5461471"/>
            <a:ext cx="1086878" cy="671882"/>
          </a:xfrm>
          <a:prstGeom prst="rect">
            <a:avLst/>
          </a:prstGeom>
          <a:ln w="19050" cmpd="sng"/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Monitoring</a:t>
            </a:r>
            <a:br>
              <a:rPr lang="en-US" sz="1200" dirty="0" smtClean="0"/>
            </a:br>
            <a:r>
              <a:rPr lang="en-US" sz="1200" dirty="0" smtClean="0"/>
              <a:t>Infrastructure</a:t>
            </a:r>
            <a:endParaRPr lang="en-US" sz="1200" dirty="0"/>
          </a:p>
        </p:txBody>
      </p:sp>
      <p:sp>
        <p:nvSpPr>
          <p:cNvPr id="24" name="Rectangle 23"/>
          <p:cNvSpPr/>
          <p:nvPr/>
        </p:nvSpPr>
        <p:spPr>
          <a:xfrm>
            <a:off x="1915791" y="5461471"/>
            <a:ext cx="1068911" cy="671882"/>
          </a:xfrm>
          <a:prstGeom prst="rect">
            <a:avLst/>
          </a:prstGeom>
          <a:ln w="19050" cmpd="sng"/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Deployment</a:t>
            </a:r>
            <a:br>
              <a:rPr lang="en-US" sz="1200" dirty="0" smtClean="0"/>
            </a:br>
            <a:r>
              <a:rPr lang="en-US" sz="1200" dirty="0" smtClean="0"/>
              <a:t>Infrastructure</a:t>
            </a:r>
            <a:endParaRPr lang="en-US" sz="1200" dirty="0"/>
          </a:p>
        </p:txBody>
      </p:sp>
      <p:sp>
        <p:nvSpPr>
          <p:cNvPr id="25" name="Rectangle 24"/>
          <p:cNvSpPr/>
          <p:nvPr/>
        </p:nvSpPr>
        <p:spPr>
          <a:xfrm>
            <a:off x="3079694" y="5461471"/>
            <a:ext cx="1032535" cy="671882"/>
          </a:xfrm>
          <a:prstGeom prst="rect">
            <a:avLst/>
          </a:prstGeom>
          <a:ln w="19050" cmpd="sng"/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Management</a:t>
            </a:r>
            <a:br>
              <a:rPr lang="en-US" sz="1200" dirty="0" smtClean="0"/>
            </a:br>
            <a:r>
              <a:rPr lang="en-US" sz="1200" dirty="0" smtClean="0"/>
              <a:t>Engine</a:t>
            </a:r>
            <a:endParaRPr lang="en-US" sz="1200" dirty="0"/>
          </a:p>
        </p:txBody>
      </p:sp>
      <p:sp>
        <p:nvSpPr>
          <p:cNvPr id="26" name="TextBox 25"/>
          <p:cNvSpPr txBox="1"/>
          <p:nvPr/>
        </p:nvSpPr>
        <p:spPr>
          <a:xfrm>
            <a:off x="2590599" y="2975506"/>
            <a:ext cx="17184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Design-time </a:t>
            </a:r>
          </a:p>
          <a:p>
            <a:r>
              <a:rPr lang="en-US" sz="14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system description</a:t>
            </a:r>
            <a:endParaRPr lang="en-US" sz="14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590598" y="4722400"/>
            <a:ext cx="16303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558ED5"/>
                </a:solidFill>
              </a:rPr>
              <a:t>Runtime system representation</a:t>
            </a:r>
            <a:endParaRPr lang="en-US" sz="1400" dirty="0">
              <a:solidFill>
                <a:srgbClr val="558ED5"/>
              </a:solidFill>
            </a:endParaRPr>
          </a:p>
        </p:txBody>
      </p:sp>
      <p:sp>
        <p:nvSpPr>
          <p:cNvPr id="28" name="Up-Down Arrow 27"/>
          <p:cNvSpPr/>
          <p:nvPr/>
        </p:nvSpPr>
        <p:spPr>
          <a:xfrm>
            <a:off x="2318879" y="4722400"/>
            <a:ext cx="271720" cy="537506"/>
          </a:xfrm>
          <a:prstGeom prst="upDownArrow">
            <a:avLst/>
          </a:prstGeom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153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9" grpId="0" animBg="1"/>
      <p:bldP spid="13" grpId="0" animBg="1"/>
      <p:bldP spid="14" grpId="0"/>
      <p:bldP spid="16" grpId="0"/>
      <p:bldP spid="17" grpId="0" animBg="1"/>
      <p:bldP spid="18" grpId="0" animBg="1"/>
      <p:bldP spid="19" grpId="0"/>
      <p:bldP spid="20" grpId="0" animBg="1"/>
      <p:bldP spid="21" grpId="0" animBg="1"/>
      <p:bldP spid="22" grpId="0"/>
      <p:bldP spid="23" grpId="0" animBg="1"/>
      <p:bldP spid="24" grpId="0" animBg="1"/>
      <p:bldP spid="25" grpId="0" animBg="1"/>
      <p:bldP spid="26" grpId="0"/>
      <p:bldP spid="27" grpId="0"/>
      <p:bldP spid="2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63612"/>
          </a:xfrm>
          <a:solidFill>
            <a:srgbClr val="C6D9F1"/>
          </a:solidFill>
          <a:ln>
            <a:solidFill>
              <a:srgbClr val="1F497D"/>
            </a:solidFill>
          </a:ln>
        </p:spPr>
        <p:txBody>
          <a:bodyPr>
            <a:normAutofit/>
          </a:bodyPr>
          <a:lstStyle/>
          <a:p>
            <a:r>
              <a:rPr lang="en-US" dirty="0" smtClean="0"/>
              <a:t>Use Case: </a:t>
            </a:r>
            <a:r>
              <a:rPr lang="en-US" i="1" dirty="0" smtClean="0"/>
              <a:t>A Smart Parking System</a:t>
            </a:r>
            <a:endParaRPr lang="en-US" i="1" dirty="0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0406" y="1893817"/>
            <a:ext cx="6883188" cy="412795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200" y="6169081"/>
            <a:ext cx="8229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 Smart Parking System that Monitors and Assigns Parking Spaces to users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7570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169917"/>
            <a:ext cx="8229600" cy="1381036"/>
          </a:xfrm>
          <a:solidFill>
            <a:srgbClr val="C6D9F1"/>
          </a:solidFill>
          <a:ln>
            <a:solidFill>
              <a:srgbClr val="1F497D"/>
            </a:solidFill>
          </a:ln>
        </p:spPr>
        <p:txBody>
          <a:bodyPr>
            <a:normAutofit fontScale="90000"/>
          </a:bodyPr>
          <a:lstStyle/>
          <a:p>
            <a:r>
              <a:rPr lang="en-US" dirty="0" smtClean="0"/>
              <a:t>CHARIOT-ML: </a:t>
            </a:r>
            <a:r>
              <a:rPr lang="en-US" i="1" dirty="0" smtClean="0"/>
              <a:t>A Modeling Tool for Extensible CPS</a:t>
            </a:r>
            <a:endParaRPr lang="en-US" i="1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57028"/>
            <a:ext cx="8229600" cy="2001442"/>
          </a:xfrm>
        </p:spPr>
        <p:txBody>
          <a:bodyPr>
            <a:normAutofit fontScale="55000" lnSpcReduction="20000"/>
          </a:bodyPr>
          <a:lstStyle/>
          <a:p>
            <a:r>
              <a:rPr lang="en-US" dirty="0" smtClean="0"/>
              <a:t>Requirements for a modeling tool for extensible CPS</a:t>
            </a:r>
          </a:p>
          <a:p>
            <a:pPr lvl="1"/>
            <a:r>
              <a:rPr lang="en-US" dirty="0" smtClean="0"/>
              <a:t>Being able to describe systems by capturing generic information (e.g., properties, provisions, requirements, and constraints)</a:t>
            </a:r>
          </a:p>
          <a:p>
            <a:pPr lvl="1"/>
            <a:r>
              <a:rPr lang="en-US" dirty="0" smtClean="0"/>
              <a:t>Avoid explicit management directives (e.g., if node A fails, move all components to node B)</a:t>
            </a:r>
          </a:p>
          <a:p>
            <a:pPr lvl="2"/>
            <a:r>
              <a:rPr lang="en-US" dirty="0" smtClean="0"/>
              <a:t>Management action should be “searched” at runtime using available system information</a:t>
            </a:r>
          </a:p>
          <a:p>
            <a:pPr lvl="1"/>
            <a:r>
              <a:rPr lang="en-US" dirty="0" smtClean="0"/>
              <a:t>Ensure flexibility to support updates</a:t>
            </a:r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dirty="0" smtClean="0"/>
              <a:t>CHARIOT-ML is a textual ML built using the </a:t>
            </a:r>
            <a:r>
              <a:rPr lang="en-US" dirty="0" err="1" smtClean="0"/>
              <a:t>Xtext</a:t>
            </a:r>
            <a:r>
              <a:rPr lang="en-US" dirty="0" smtClean="0"/>
              <a:t> framework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76450" y="3850263"/>
            <a:ext cx="5475542" cy="2124703"/>
            <a:chOff x="267373" y="640004"/>
            <a:chExt cx="7954769" cy="3650831"/>
          </a:xfrm>
        </p:grpSpPr>
        <p:sp>
          <p:nvSpPr>
            <p:cNvPr id="7" name="Oval 6"/>
            <p:cNvSpPr/>
            <p:nvPr/>
          </p:nvSpPr>
          <p:spPr>
            <a:xfrm>
              <a:off x="3765394" y="679339"/>
              <a:ext cx="1742416" cy="767948"/>
            </a:xfrm>
            <a:prstGeom prst="ellipse">
              <a:avLst/>
            </a:prstGeom>
            <a:effectLst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/>
                <a:t>Application</a:t>
              </a:r>
              <a:br>
                <a:rPr lang="en-US" sz="1100" dirty="0" smtClean="0"/>
              </a:br>
              <a:r>
                <a:rPr lang="en-US" sz="1100" dirty="0" smtClean="0"/>
                <a:t>Goals</a:t>
              </a:r>
            </a:p>
          </p:txBody>
        </p:sp>
        <p:sp>
          <p:nvSpPr>
            <p:cNvPr id="8" name="Oval 7"/>
            <p:cNvSpPr/>
            <p:nvPr/>
          </p:nvSpPr>
          <p:spPr>
            <a:xfrm>
              <a:off x="2465957" y="2018531"/>
              <a:ext cx="1816248" cy="787434"/>
            </a:xfrm>
            <a:prstGeom prst="ellipse">
              <a:avLst/>
            </a:prstGeom>
            <a:effectLst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/>
                <a:t>Replication</a:t>
              </a:r>
              <a:br>
                <a:rPr lang="en-US" sz="1100" dirty="0" smtClean="0"/>
              </a:br>
              <a:r>
                <a:rPr lang="en-US" sz="1100" dirty="0" smtClean="0"/>
                <a:t>Constraints</a:t>
              </a:r>
              <a:endParaRPr lang="en-US" sz="1100" dirty="0"/>
            </a:p>
          </p:txBody>
        </p:sp>
        <p:sp>
          <p:nvSpPr>
            <p:cNvPr id="9" name="Oval 8"/>
            <p:cNvSpPr/>
            <p:nvPr/>
          </p:nvSpPr>
          <p:spPr>
            <a:xfrm>
              <a:off x="4990990" y="2121907"/>
              <a:ext cx="1683352" cy="570628"/>
            </a:xfrm>
            <a:prstGeom prst="ellipse">
              <a:avLst/>
            </a:prstGeom>
            <a:effectLst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/>
                <a:t>Objectives</a:t>
              </a:r>
              <a:endParaRPr lang="en-US" sz="1100" dirty="0"/>
            </a:p>
          </p:txBody>
        </p:sp>
        <p:sp>
          <p:nvSpPr>
            <p:cNvPr id="10" name="Oval 9"/>
            <p:cNvSpPr/>
            <p:nvPr/>
          </p:nvSpPr>
          <p:spPr>
            <a:xfrm>
              <a:off x="3443593" y="3573914"/>
              <a:ext cx="2310925" cy="570628"/>
            </a:xfrm>
            <a:prstGeom prst="ellipse">
              <a:avLst/>
            </a:prstGeom>
            <a:effectLst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/>
                <a:t>Functionalities</a:t>
              </a:r>
              <a:endParaRPr lang="en-US" sz="1100" dirty="0"/>
            </a:p>
          </p:txBody>
        </p:sp>
        <p:sp>
          <p:nvSpPr>
            <p:cNvPr id="11" name="Oval 10"/>
            <p:cNvSpPr/>
            <p:nvPr/>
          </p:nvSpPr>
          <p:spPr>
            <a:xfrm>
              <a:off x="6405894" y="3460484"/>
              <a:ext cx="1816248" cy="787433"/>
            </a:xfrm>
            <a:prstGeom prst="ellipse">
              <a:avLst/>
            </a:prstGeom>
            <a:effectLst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/>
                <a:t>Component</a:t>
              </a:r>
              <a:br>
                <a:rPr lang="en-US" sz="1100" dirty="0" smtClean="0"/>
              </a:br>
              <a:r>
                <a:rPr lang="en-US" sz="1100" dirty="0" smtClean="0"/>
                <a:t>Types</a:t>
              </a:r>
              <a:endParaRPr lang="en-US" sz="1100" dirty="0"/>
            </a:p>
          </p:txBody>
        </p:sp>
        <p:sp>
          <p:nvSpPr>
            <p:cNvPr id="12" name="Oval 11"/>
            <p:cNvSpPr/>
            <p:nvPr/>
          </p:nvSpPr>
          <p:spPr>
            <a:xfrm>
              <a:off x="398688" y="2018531"/>
              <a:ext cx="1683353" cy="787434"/>
            </a:xfrm>
            <a:prstGeom prst="ellipse">
              <a:avLst/>
            </a:prstGeom>
            <a:effectLst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/>
                <a:t>Node</a:t>
              </a:r>
              <a:br>
                <a:rPr lang="en-US" sz="1100" dirty="0" smtClean="0"/>
              </a:br>
              <a:r>
                <a:rPr lang="en-US" sz="1100" dirty="0" smtClean="0"/>
                <a:t>Categories</a:t>
              </a:r>
              <a:endParaRPr lang="en-US" sz="1100" dirty="0"/>
            </a:p>
          </p:txBody>
        </p:sp>
        <p:sp>
          <p:nvSpPr>
            <p:cNvPr id="13" name="Oval 12"/>
            <p:cNvSpPr/>
            <p:nvPr/>
          </p:nvSpPr>
          <p:spPr>
            <a:xfrm>
              <a:off x="428220" y="3391514"/>
              <a:ext cx="1631676" cy="787433"/>
            </a:xfrm>
            <a:prstGeom prst="ellipse">
              <a:avLst/>
            </a:prstGeom>
            <a:effectLst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/>
                <a:t>Node</a:t>
              </a:r>
              <a:br>
                <a:rPr lang="en-US" sz="1100" dirty="0" smtClean="0"/>
              </a:br>
              <a:r>
                <a:rPr lang="en-US" sz="1100" dirty="0" smtClean="0"/>
                <a:t>Templates</a:t>
              </a:r>
              <a:endParaRPr lang="en-US" sz="1100" dirty="0"/>
            </a:p>
          </p:txBody>
        </p:sp>
        <p:cxnSp>
          <p:nvCxnSpPr>
            <p:cNvPr id="14" name="Straight Arrow Connector 13"/>
            <p:cNvCxnSpPr>
              <a:stCxn id="7" idx="4"/>
              <a:endCxn id="8" idx="7"/>
            </p:cNvCxnSpPr>
            <p:nvPr/>
          </p:nvCxnSpPr>
          <p:spPr>
            <a:xfrm flipH="1">
              <a:off x="4016222" y="1447287"/>
              <a:ext cx="620380" cy="686561"/>
            </a:xfrm>
            <a:prstGeom prst="straightConnector1">
              <a:avLst/>
            </a:prstGeom>
            <a:ln w="19050" cmpd="sng">
              <a:solidFill>
                <a:schemeClr val="tx1">
                  <a:lumMod val="65000"/>
                  <a:lumOff val="35000"/>
                </a:schemeClr>
              </a:solidFill>
              <a:prstDash val="dashDot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>
              <a:stCxn id="7" idx="4"/>
              <a:endCxn id="9" idx="1"/>
            </p:cNvCxnSpPr>
            <p:nvPr/>
          </p:nvCxnSpPr>
          <p:spPr>
            <a:xfrm>
              <a:off x="4636602" y="1447287"/>
              <a:ext cx="600909" cy="758187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>
              <a:stCxn id="8" idx="4"/>
              <a:endCxn id="10" idx="1"/>
            </p:cNvCxnSpPr>
            <p:nvPr/>
          </p:nvCxnSpPr>
          <p:spPr>
            <a:xfrm>
              <a:off x="3374081" y="2805965"/>
              <a:ext cx="407938" cy="851515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>
              <a:stCxn id="9" idx="4"/>
              <a:endCxn id="10" idx="7"/>
            </p:cNvCxnSpPr>
            <p:nvPr/>
          </p:nvCxnSpPr>
          <p:spPr>
            <a:xfrm flipH="1">
              <a:off x="5416091" y="2692535"/>
              <a:ext cx="416574" cy="964945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>
              <a:stCxn id="11" idx="2"/>
              <a:endCxn id="10" idx="6"/>
            </p:cNvCxnSpPr>
            <p:nvPr/>
          </p:nvCxnSpPr>
          <p:spPr>
            <a:xfrm flipH="1">
              <a:off x="5754519" y="3854202"/>
              <a:ext cx="651376" cy="5027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>
              <a:stCxn id="10" idx="2"/>
              <a:endCxn id="12" idx="5"/>
            </p:cNvCxnSpPr>
            <p:nvPr/>
          </p:nvCxnSpPr>
          <p:spPr>
            <a:xfrm flipH="1" flipV="1">
              <a:off x="1835519" y="2690648"/>
              <a:ext cx="1608074" cy="1168581"/>
            </a:xfrm>
            <a:prstGeom prst="straightConnector1">
              <a:avLst/>
            </a:prstGeom>
            <a:ln w="19050" cmpd="sng">
              <a:solidFill>
                <a:schemeClr val="tx1">
                  <a:lumMod val="65000"/>
                  <a:lumOff val="35000"/>
                </a:schemeClr>
              </a:solidFill>
              <a:prstDash val="dashDot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>
              <a:stCxn id="12" idx="4"/>
              <a:endCxn id="13" idx="0"/>
            </p:cNvCxnSpPr>
            <p:nvPr/>
          </p:nvCxnSpPr>
          <p:spPr>
            <a:xfrm>
              <a:off x="1240365" y="2805965"/>
              <a:ext cx="3693" cy="585549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4684762" y="1562164"/>
              <a:ext cx="1455118" cy="4495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i="1" dirty="0" smtClean="0"/>
                <a:t>Contains</a:t>
              </a:r>
              <a:endParaRPr lang="en-US" sz="1100" i="1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5212493" y="2968413"/>
              <a:ext cx="1727648" cy="4495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i="1" dirty="0" smtClean="0"/>
                <a:t>Contains</a:t>
              </a:r>
              <a:endParaRPr lang="en-US" sz="1100" i="1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185010" y="2820733"/>
              <a:ext cx="1727648" cy="7403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i="1" dirty="0" smtClean="0"/>
                <a:t>Associated </a:t>
              </a:r>
            </a:p>
            <a:p>
              <a:pPr algn="ctr"/>
              <a:r>
                <a:rPr lang="en-US" sz="1100" i="1" dirty="0" smtClean="0"/>
                <a:t>with</a:t>
              </a:r>
              <a:endParaRPr lang="en-US" sz="1100" i="1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5534781" y="3841316"/>
              <a:ext cx="1043950" cy="4495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i="1" dirty="0" smtClean="0"/>
                <a:t>Provides</a:t>
              </a:r>
              <a:endParaRPr lang="en-US" sz="1100" i="1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267373" y="2841283"/>
              <a:ext cx="1092698" cy="4495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i="1" dirty="0" smtClean="0"/>
                <a:t>Contains</a:t>
              </a:r>
              <a:endParaRPr lang="en-US" sz="1100" i="1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887039" y="3345294"/>
              <a:ext cx="1387998" cy="4495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i="1" dirty="0" smtClean="0"/>
                <a:t>Tied to</a:t>
              </a:r>
              <a:endParaRPr lang="en-US" sz="1100" i="1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229296" y="1508059"/>
              <a:ext cx="1243419" cy="4495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i="1" dirty="0"/>
                <a:t>C</a:t>
              </a:r>
              <a:r>
                <a:rPr lang="en-US" sz="1100" i="1" dirty="0" smtClean="0"/>
                <a:t>ontains</a:t>
              </a:r>
              <a:endParaRPr lang="en-US" sz="1100" i="1" dirty="0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428221" y="726911"/>
              <a:ext cx="2702238" cy="871323"/>
            </a:xfrm>
            <a:prstGeom prst="rect">
              <a:avLst/>
            </a:prstGeom>
            <a:solidFill>
              <a:schemeClr val="bg1"/>
            </a:solidFill>
            <a:ln w="12700" cmpd="sng">
              <a:solidFill>
                <a:schemeClr val="tx1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>
              <a:off x="521554" y="1068028"/>
              <a:ext cx="482552" cy="147683"/>
            </a:xfrm>
            <a:prstGeom prst="ellipse">
              <a:avLst/>
            </a:prstGeom>
            <a:effectLst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1" name="Oval 30"/>
            <p:cNvSpPr/>
            <p:nvPr/>
          </p:nvSpPr>
          <p:spPr>
            <a:xfrm>
              <a:off x="521554" y="802201"/>
              <a:ext cx="482552" cy="147683"/>
            </a:xfrm>
            <a:prstGeom prst="ellipse">
              <a:avLst/>
            </a:prstGeom>
            <a:effectLst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2" name="Oval 31"/>
            <p:cNvSpPr/>
            <p:nvPr/>
          </p:nvSpPr>
          <p:spPr>
            <a:xfrm>
              <a:off x="521555" y="1351894"/>
              <a:ext cx="482552" cy="147683"/>
            </a:xfrm>
            <a:prstGeom prst="ellipse">
              <a:avLst/>
            </a:prstGeom>
            <a:effectLst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314210" y="640004"/>
              <a:ext cx="1816246" cy="4495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100" dirty="0" smtClean="0"/>
                <a:t>Goal description</a:t>
              </a:r>
              <a:endParaRPr lang="en-US" sz="1100" dirty="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989340" y="917082"/>
              <a:ext cx="2141104" cy="4495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100" dirty="0" smtClean="0"/>
                <a:t>Hardware resources</a:t>
              </a:r>
              <a:endParaRPr lang="en-US" sz="1100" dirty="0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989340" y="1197676"/>
              <a:ext cx="2141104" cy="4495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100" dirty="0" smtClean="0"/>
                <a:t>Component types</a:t>
              </a:r>
              <a:endParaRPr lang="en-US" sz="1100" dirty="0"/>
            </a:p>
          </p:txBody>
        </p:sp>
      </p:grpSp>
      <p:sp>
        <p:nvSpPr>
          <p:cNvPr id="40" name="Oval 39"/>
          <p:cNvSpPr/>
          <p:nvPr/>
        </p:nvSpPr>
        <p:spPr>
          <a:xfrm>
            <a:off x="7397796" y="3352207"/>
            <a:ext cx="447123" cy="414737"/>
          </a:xfrm>
          <a:prstGeom prst="ellipse">
            <a:avLst/>
          </a:prstGeom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G</a:t>
            </a:r>
          </a:p>
        </p:txBody>
      </p:sp>
      <p:sp>
        <p:nvSpPr>
          <p:cNvPr id="41" name="Oval 40"/>
          <p:cNvSpPr/>
          <p:nvPr/>
        </p:nvSpPr>
        <p:spPr>
          <a:xfrm>
            <a:off x="6949877" y="4015502"/>
            <a:ext cx="538632" cy="476025"/>
          </a:xfrm>
          <a:prstGeom prst="ellipse">
            <a:avLst/>
          </a:prstGeom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O</a:t>
            </a:r>
            <a:r>
              <a:rPr lang="en-US" sz="1200" baseline="-25000" dirty="0" smtClean="0"/>
              <a:t>1</a:t>
            </a:r>
            <a:endParaRPr lang="en-US" sz="1200" dirty="0" smtClean="0"/>
          </a:p>
        </p:txBody>
      </p:sp>
      <p:sp>
        <p:nvSpPr>
          <p:cNvPr id="43" name="Oval 42"/>
          <p:cNvSpPr/>
          <p:nvPr/>
        </p:nvSpPr>
        <p:spPr>
          <a:xfrm>
            <a:off x="6526793" y="4740476"/>
            <a:ext cx="538632" cy="438409"/>
          </a:xfrm>
          <a:prstGeom prst="ellipse">
            <a:avLst/>
          </a:prstGeom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F</a:t>
            </a:r>
            <a:r>
              <a:rPr lang="en-US" sz="1200" baseline="-25000" dirty="0" smtClean="0"/>
              <a:t>1</a:t>
            </a:r>
            <a:endParaRPr lang="en-US" sz="1200" dirty="0" smtClean="0"/>
          </a:p>
        </p:txBody>
      </p:sp>
      <p:sp>
        <p:nvSpPr>
          <p:cNvPr id="44" name="Oval 43"/>
          <p:cNvSpPr/>
          <p:nvPr/>
        </p:nvSpPr>
        <p:spPr>
          <a:xfrm>
            <a:off x="7438744" y="4740475"/>
            <a:ext cx="547135" cy="438410"/>
          </a:xfrm>
          <a:prstGeom prst="ellipse">
            <a:avLst/>
          </a:prstGeom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F</a:t>
            </a:r>
            <a:r>
              <a:rPr lang="en-US" sz="1200" baseline="-25000" dirty="0"/>
              <a:t>2</a:t>
            </a:r>
            <a:endParaRPr lang="en-US" sz="1200" dirty="0" smtClean="0"/>
          </a:p>
        </p:txBody>
      </p:sp>
      <p:sp>
        <p:nvSpPr>
          <p:cNvPr id="45" name="Oval 44"/>
          <p:cNvSpPr/>
          <p:nvPr/>
        </p:nvSpPr>
        <p:spPr>
          <a:xfrm>
            <a:off x="6189437" y="5441803"/>
            <a:ext cx="538632" cy="399506"/>
          </a:xfrm>
          <a:prstGeom prst="ellipse">
            <a:avLst/>
          </a:prstGeom>
          <a:effec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C</a:t>
            </a:r>
            <a:r>
              <a:rPr lang="en-US" sz="1200" baseline="-25000" dirty="0" smtClean="0"/>
              <a:t>1</a:t>
            </a:r>
            <a:endParaRPr lang="en-US" sz="1200" dirty="0"/>
          </a:p>
        </p:txBody>
      </p:sp>
      <p:sp>
        <p:nvSpPr>
          <p:cNvPr id="47" name="Oval 46"/>
          <p:cNvSpPr/>
          <p:nvPr/>
        </p:nvSpPr>
        <p:spPr>
          <a:xfrm>
            <a:off x="7776879" y="4020490"/>
            <a:ext cx="538632" cy="476025"/>
          </a:xfrm>
          <a:prstGeom prst="ellipse">
            <a:avLst/>
          </a:prstGeom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O</a:t>
            </a:r>
            <a:r>
              <a:rPr lang="en-US" sz="1200" baseline="-25000" dirty="0"/>
              <a:t>n</a:t>
            </a:r>
            <a:endParaRPr lang="en-US" sz="1200" dirty="0" smtClean="0"/>
          </a:p>
        </p:txBody>
      </p:sp>
      <p:sp>
        <p:nvSpPr>
          <p:cNvPr id="48" name="Oval 47"/>
          <p:cNvSpPr/>
          <p:nvPr/>
        </p:nvSpPr>
        <p:spPr>
          <a:xfrm>
            <a:off x="8137596" y="4746552"/>
            <a:ext cx="547135" cy="438410"/>
          </a:xfrm>
          <a:prstGeom prst="ellipse">
            <a:avLst/>
          </a:prstGeom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F</a:t>
            </a:r>
            <a:r>
              <a:rPr lang="en-US" sz="1200" baseline="-25000" dirty="0" smtClean="0"/>
              <a:t>n</a:t>
            </a:r>
            <a:endParaRPr lang="en-US" sz="1200" dirty="0" smtClean="0"/>
          </a:p>
        </p:txBody>
      </p:sp>
      <p:sp>
        <p:nvSpPr>
          <p:cNvPr id="49" name="Oval 48"/>
          <p:cNvSpPr/>
          <p:nvPr/>
        </p:nvSpPr>
        <p:spPr>
          <a:xfrm>
            <a:off x="6825137" y="5441803"/>
            <a:ext cx="538632" cy="399506"/>
          </a:xfrm>
          <a:prstGeom prst="ellipse">
            <a:avLst/>
          </a:prstGeom>
          <a:effec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C</a:t>
            </a:r>
            <a:r>
              <a:rPr lang="en-US" sz="1200" baseline="-25000" dirty="0"/>
              <a:t>2</a:t>
            </a:r>
            <a:endParaRPr lang="en-US" sz="1200" dirty="0"/>
          </a:p>
        </p:txBody>
      </p:sp>
      <p:sp>
        <p:nvSpPr>
          <p:cNvPr id="50" name="Oval 49"/>
          <p:cNvSpPr/>
          <p:nvPr/>
        </p:nvSpPr>
        <p:spPr>
          <a:xfrm>
            <a:off x="7439523" y="5441803"/>
            <a:ext cx="538632" cy="399506"/>
          </a:xfrm>
          <a:prstGeom prst="ellipse">
            <a:avLst/>
          </a:prstGeom>
          <a:effec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C</a:t>
            </a:r>
            <a:r>
              <a:rPr lang="en-US" sz="1200" baseline="-25000" dirty="0" smtClean="0"/>
              <a:t>3</a:t>
            </a:r>
            <a:endParaRPr lang="en-US" sz="1200" dirty="0"/>
          </a:p>
        </p:txBody>
      </p:sp>
      <p:sp>
        <p:nvSpPr>
          <p:cNvPr id="51" name="Oval 50"/>
          <p:cNvSpPr/>
          <p:nvPr/>
        </p:nvSpPr>
        <p:spPr>
          <a:xfrm>
            <a:off x="8146099" y="5424916"/>
            <a:ext cx="538632" cy="416394"/>
          </a:xfrm>
          <a:prstGeom prst="ellipse">
            <a:avLst/>
          </a:prstGeom>
          <a:effec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C</a:t>
            </a:r>
            <a:r>
              <a:rPr lang="en-US" sz="1200" baseline="-25000" dirty="0"/>
              <a:t>n</a:t>
            </a:r>
            <a:endParaRPr lang="en-US" sz="1200" dirty="0"/>
          </a:p>
        </p:txBody>
      </p:sp>
      <p:cxnSp>
        <p:nvCxnSpPr>
          <p:cNvPr id="53" name="Straight Connector 52"/>
          <p:cNvCxnSpPr>
            <a:stCxn id="40" idx="4"/>
            <a:endCxn id="41" idx="7"/>
          </p:cNvCxnSpPr>
          <p:nvPr/>
        </p:nvCxnSpPr>
        <p:spPr>
          <a:xfrm flipH="1">
            <a:off x="7409628" y="3766944"/>
            <a:ext cx="211730" cy="318270"/>
          </a:xfrm>
          <a:prstGeom prst="line">
            <a:avLst/>
          </a:prstGeom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/>
          <p:cNvCxnSpPr>
            <a:stCxn id="40" idx="4"/>
            <a:endCxn id="47" idx="1"/>
          </p:cNvCxnSpPr>
          <p:nvPr/>
        </p:nvCxnSpPr>
        <p:spPr>
          <a:xfrm>
            <a:off x="7621358" y="3766944"/>
            <a:ext cx="234402" cy="323258"/>
          </a:xfrm>
          <a:prstGeom prst="line">
            <a:avLst/>
          </a:prstGeom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stCxn id="41" idx="4"/>
            <a:endCxn id="43" idx="7"/>
          </p:cNvCxnSpPr>
          <p:nvPr/>
        </p:nvCxnSpPr>
        <p:spPr>
          <a:xfrm flipH="1">
            <a:off x="6986544" y="4491527"/>
            <a:ext cx="232649" cy="313153"/>
          </a:xfrm>
          <a:prstGeom prst="line">
            <a:avLst/>
          </a:prstGeom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41" idx="4"/>
            <a:endCxn id="44" idx="1"/>
          </p:cNvCxnSpPr>
          <p:nvPr/>
        </p:nvCxnSpPr>
        <p:spPr>
          <a:xfrm>
            <a:off x="7219193" y="4491527"/>
            <a:ext cx="299677" cy="313152"/>
          </a:xfrm>
          <a:prstGeom prst="line">
            <a:avLst/>
          </a:prstGeom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/>
          <p:cNvCxnSpPr>
            <a:stCxn id="47" idx="4"/>
            <a:endCxn id="44" idx="7"/>
          </p:cNvCxnSpPr>
          <p:nvPr/>
        </p:nvCxnSpPr>
        <p:spPr>
          <a:xfrm flipH="1">
            <a:off x="7905753" y="4496515"/>
            <a:ext cx="140442" cy="308164"/>
          </a:xfrm>
          <a:prstGeom prst="line">
            <a:avLst/>
          </a:prstGeom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/>
          <p:cNvCxnSpPr>
            <a:stCxn id="47" idx="4"/>
            <a:endCxn id="48" idx="1"/>
          </p:cNvCxnSpPr>
          <p:nvPr/>
        </p:nvCxnSpPr>
        <p:spPr>
          <a:xfrm>
            <a:off x="8046195" y="4496515"/>
            <a:ext cx="171527" cy="314241"/>
          </a:xfrm>
          <a:prstGeom prst="line">
            <a:avLst/>
          </a:prstGeom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/>
          <p:cNvCxnSpPr>
            <a:stCxn id="45" idx="7"/>
            <a:endCxn id="43" idx="4"/>
          </p:cNvCxnSpPr>
          <p:nvPr/>
        </p:nvCxnSpPr>
        <p:spPr>
          <a:xfrm flipV="1">
            <a:off x="6649188" y="5178885"/>
            <a:ext cx="146921" cy="321424"/>
          </a:xfrm>
          <a:prstGeom prst="line">
            <a:avLst/>
          </a:prstGeom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Straight Connector 75"/>
          <p:cNvCxnSpPr>
            <a:stCxn id="49" idx="1"/>
            <a:endCxn id="43" idx="4"/>
          </p:cNvCxnSpPr>
          <p:nvPr/>
        </p:nvCxnSpPr>
        <p:spPr>
          <a:xfrm flipH="1" flipV="1">
            <a:off x="6796109" y="5178885"/>
            <a:ext cx="107909" cy="321424"/>
          </a:xfrm>
          <a:prstGeom prst="line">
            <a:avLst/>
          </a:prstGeom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/>
          <p:cNvCxnSpPr>
            <a:stCxn id="44" idx="4"/>
            <a:endCxn id="50" idx="0"/>
          </p:cNvCxnSpPr>
          <p:nvPr/>
        </p:nvCxnSpPr>
        <p:spPr>
          <a:xfrm flipH="1">
            <a:off x="7708839" y="5178885"/>
            <a:ext cx="3473" cy="262918"/>
          </a:xfrm>
          <a:prstGeom prst="line">
            <a:avLst/>
          </a:prstGeom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" name="Straight Connector 82"/>
          <p:cNvCxnSpPr>
            <a:stCxn id="48" idx="4"/>
            <a:endCxn id="51" idx="0"/>
          </p:cNvCxnSpPr>
          <p:nvPr/>
        </p:nvCxnSpPr>
        <p:spPr>
          <a:xfrm>
            <a:off x="8411164" y="5184962"/>
            <a:ext cx="4251" cy="239954"/>
          </a:xfrm>
          <a:prstGeom prst="line">
            <a:avLst/>
          </a:prstGeom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>
            <a:off x="7473510" y="4399230"/>
            <a:ext cx="322389" cy="1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>
            <a:off x="7951859" y="5116108"/>
            <a:ext cx="224526" cy="1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>
            <a:off x="7963199" y="5758684"/>
            <a:ext cx="224526" cy="1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5" name="TextBox 94"/>
          <p:cNvSpPr txBox="1"/>
          <p:nvPr/>
        </p:nvSpPr>
        <p:spPr>
          <a:xfrm>
            <a:off x="1185972" y="5993992"/>
            <a:ext cx="31275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Modeling concepts in CHARIOT-ML</a:t>
            </a:r>
            <a:endParaRPr lang="en-US" sz="1400" dirty="0"/>
          </a:p>
        </p:txBody>
      </p:sp>
      <p:sp>
        <p:nvSpPr>
          <p:cNvPr id="96" name="TextBox 95"/>
          <p:cNvSpPr txBox="1"/>
          <p:nvPr/>
        </p:nvSpPr>
        <p:spPr>
          <a:xfrm>
            <a:off x="6273397" y="5874791"/>
            <a:ext cx="24952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Goal-based System Description</a:t>
            </a:r>
            <a:endParaRPr lang="en-US" sz="1400" dirty="0"/>
          </a:p>
        </p:txBody>
      </p:sp>
      <p:sp>
        <p:nvSpPr>
          <p:cNvPr id="2" name="Rectangle 1"/>
          <p:cNvSpPr/>
          <p:nvPr/>
        </p:nvSpPr>
        <p:spPr>
          <a:xfrm>
            <a:off x="5394566" y="6203560"/>
            <a:ext cx="3746917" cy="629703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defRPr/>
            </a:pPr>
            <a:r>
              <a:rPr lang="en-US" sz="1000" dirty="0">
                <a:solidFill>
                  <a:schemeClr val="tx1"/>
                </a:solidFill>
              </a:rPr>
              <a:t>Betty HC Cheng, Pete Sawyer, Nelly Bencomo, and Jon Whittle. </a:t>
            </a:r>
            <a:r>
              <a:rPr lang="en-US" sz="1000" dirty="0" smtClean="0">
                <a:solidFill>
                  <a:schemeClr val="tx1"/>
                </a:solidFill>
              </a:rPr>
              <a:t/>
            </a:r>
            <a:br>
              <a:rPr lang="en-US" sz="1000" dirty="0" smtClean="0">
                <a:solidFill>
                  <a:schemeClr val="tx1"/>
                </a:solidFill>
              </a:rPr>
            </a:br>
            <a:r>
              <a:rPr lang="en-US" sz="1000" b="1" dirty="0" smtClean="0">
                <a:solidFill>
                  <a:schemeClr val="tx1"/>
                </a:solidFill>
              </a:rPr>
              <a:t>A </a:t>
            </a:r>
            <a:r>
              <a:rPr lang="en-US" sz="1000" b="1" dirty="0">
                <a:solidFill>
                  <a:schemeClr val="tx1"/>
                </a:solidFill>
              </a:rPr>
              <a:t>goal-based modeling approach to develop requirements of an adaptive system with environmental uncertainty</a:t>
            </a:r>
            <a:r>
              <a:rPr lang="en-US" sz="1000" dirty="0">
                <a:solidFill>
                  <a:schemeClr val="tx1"/>
                </a:solidFill>
              </a:rPr>
              <a:t>. </a:t>
            </a:r>
            <a:r>
              <a:rPr lang="en-US" sz="1000" dirty="0" smtClean="0">
                <a:solidFill>
                  <a:schemeClr val="tx1"/>
                </a:solidFill>
              </a:rPr>
              <a:t/>
            </a:r>
            <a:br>
              <a:rPr lang="en-US" sz="1000" dirty="0" smtClean="0">
                <a:solidFill>
                  <a:schemeClr val="tx1"/>
                </a:solidFill>
              </a:rPr>
            </a:br>
            <a:r>
              <a:rPr lang="en-US" sz="1000" dirty="0" smtClean="0">
                <a:solidFill>
                  <a:schemeClr val="tx1"/>
                </a:solidFill>
              </a:rPr>
              <a:t>In </a:t>
            </a:r>
            <a:r>
              <a:rPr lang="en-US" sz="1000" i="1" dirty="0">
                <a:solidFill>
                  <a:schemeClr val="tx1"/>
                </a:solidFill>
              </a:rPr>
              <a:t>International Conference on Model Driven Engineering Languages</a:t>
            </a:r>
          </a:p>
        </p:txBody>
      </p:sp>
    </p:spTree>
    <p:extLst>
      <p:ext uri="{BB962C8B-B14F-4D97-AF65-F5344CB8AC3E}">
        <p14:creationId xmlns:p14="http://schemas.microsoft.com/office/powerpoint/2010/main" val="1445655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5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8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1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4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0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1" grpId="0" animBg="1"/>
      <p:bldP spid="43" grpId="0" animBg="1"/>
      <p:bldP spid="44" grpId="0" animBg="1"/>
      <p:bldP spid="45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95" grpId="0"/>
      <p:bldP spid="96" grpId="0"/>
      <p:bldP spid="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115877"/>
            <a:ext cx="8229600" cy="1381036"/>
          </a:xfrm>
          <a:solidFill>
            <a:srgbClr val="C6D9F1"/>
          </a:solidFill>
          <a:ln>
            <a:solidFill>
              <a:srgbClr val="1F497D"/>
            </a:solidFill>
          </a:ln>
        </p:spPr>
        <p:txBody>
          <a:bodyPr>
            <a:normAutofit fontScale="90000"/>
          </a:bodyPr>
          <a:lstStyle/>
          <a:p>
            <a:r>
              <a:rPr lang="en-US" dirty="0" smtClean="0"/>
              <a:t>CHARIOT-ML: </a:t>
            </a:r>
            <a:r>
              <a:rPr lang="en-US" i="1" dirty="0" smtClean="0"/>
              <a:t>A Modeling Tool for Extensible CPS</a:t>
            </a:r>
            <a:endParaRPr lang="en-US" i="1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772009"/>
            <a:ext cx="4947862" cy="4733131"/>
          </a:xfrm>
        </p:spPr>
        <p:txBody>
          <a:bodyPr>
            <a:normAutofit fontScale="55000" lnSpcReduction="20000"/>
          </a:bodyPr>
          <a:lstStyle/>
          <a:p>
            <a:r>
              <a:rPr lang="en-US" dirty="0" smtClean="0"/>
              <a:t>CHARIOT-ML supports different kinds of replication constraints (that are associated with functionalities) to model redundancy</a:t>
            </a:r>
          </a:p>
          <a:p>
            <a:pPr lvl="1"/>
            <a:r>
              <a:rPr lang="en-US" dirty="0" smtClean="0"/>
              <a:t>Voter replication pattern</a:t>
            </a:r>
          </a:p>
          <a:p>
            <a:pPr lvl="1"/>
            <a:r>
              <a:rPr lang="en-US" dirty="0" smtClean="0"/>
              <a:t>Consensus replication pattern</a:t>
            </a:r>
          </a:p>
          <a:p>
            <a:pPr lvl="1"/>
            <a:r>
              <a:rPr lang="en-US" dirty="0" smtClean="0"/>
              <a:t>Cluster replication pattern</a:t>
            </a:r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dirty="0" smtClean="0"/>
              <a:t>Voter, consensus, and cluster patterns have associated redundancy factor</a:t>
            </a:r>
          </a:p>
          <a:p>
            <a:pPr lvl="1"/>
            <a:r>
              <a:rPr lang="en-US" dirty="0" smtClean="0"/>
              <a:t>Explicit factor</a:t>
            </a:r>
          </a:p>
          <a:p>
            <a:pPr lvl="1"/>
            <a:r>
              <a:rPr lang="en-US" dirty="0" smtClean="0"/>
              <a:t>Range-based factor</a:t>
            </a:r>
          </a:p>
          <a:p>
            <a:pPr lvl="1"/>
            <a:endParaRPr lang="en-US" dirty="0"/>
          </a:p>
          <a:p>
            <a:r>
              <a:rPr lang="en-US" dirty="0"/>
              <a:t>Redundancy with range-based factor can be used as a mechanism for failure </a:t>
            </a:r>
            <a:r>
              <a:rPr lang="en-US" dirty="0" smtClean="0"/>
              <a:t>avoidance</a:t>
            </a:r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dirty="0" smtClean="0"/>
              <a:t>CHARIOT-ML also support per-node replication pattern</a:t>
            </a:r>
          </a:p>
          <a:p>
            <a:pPr lvl="1"/>
            <a:r>
              <a:rPr lang="en-US" dirty="0" smtClean="0"/>
              <a:t>A per-node replication constraint replicates associated functionality on every node that belongs to the corresponding node category</a:t>
            </a:r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3666" y="1655678"/>
            <a:ext cx="3199388" cy="167684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2531" y="3540231"/>
            <a:ext cx="3416525" cy="1744172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0407" y="5500008"/>
            <a:ext cx="2878649" cy="1258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984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115877"/>
            <a:ext cx="8229600" cy="886012"/>
          </a:xfrm>
          <a:solidFill>
            <a:srgbClr val="C6D9F1"/>
          </a:solidFill>
          <a:ln>
            <a:solidFill>
              <a:srgbClr val="1F497D"/>
            </a:solidFill>
          </a:ln>
        </p:spPr>
        <p:txBody>
          <a:bodyPr>
            <a:normAutofit fontScale="90000"/>
          </a:bodyPr>
          <a:lstStyle/>
          <a:p>
            <a:r>
              <a:rPr lang="en-US" dirty="0" smtClean="0"/>
              <a:t>Modeling the Smart Parking System</a:t>
            </a:r>
            <a:endParaRPr lang="en-US" i="1" dirty="0"/>
          </a:p>
        </p:txBody>
      </p:sp>
      <p:cxnSp>
        <p:nvCxnSpPr>
          <p:cNvPr id="9" name="Straight Connector 8"/>
          <p:cNvCxnSpPr>
            <a:stCxn id="14" idx="2"/>
          </p:cNvCxnSpPr>
          <p:nvPr/>
        </p:nvCxnSpPr>
        <p:spPr>
          <a:xfrm>
            <a:off x="5060969" y="3286659"/>
            <a:ext cx="1914036" cy="920560"/>
          </a:xfrm>
          <a:prstGeom prst="line">
            <a:avLst/>
          </a:prstGeom>
          <a:ln w="19050" cmpd="sng">
            <a:headEnd type="none"/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5649935" y="3938297"/>
            <a:ext cx="930137" cy="290807"/>
          </a:xfrm>
          <a:prstGeom prst="rect">
            <a:avLst/>
          </a:prstGeom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Cluster[2,4]</a:t>
            </a:r>
            <a:endParaRPr lang="en-US" sz="1200" dirty="0"/>
          </a:p>
        </p:txBody>
      </p:sp>
      <p:sp>
        <p:nvSpPr>
          <p:cNvPr id="11" name="Rectangle 10"/>
          <p:cNvSpPr/>
          <p:nvPr/>
        </p:nvSpPr>
        <p:spPr>
          <a:xfrm>
            <a:off x="3245001" y="3938297"/>
            <a:ext cx="867764" cy="290807"/>
          </a:xfrm>
          <a:prstGeom prst="rect">
            <a:avLst/>
          </a:prstGeom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Per node</a:t>
            </a:r>
            <a:endParaRPr lang="en-US" sz="1200" dirty="0"/>
          </a:p>
        </p:txBody>
      </p:sp>
      <p:sp>
        <p:nvSpPr>
          <p:cNvPr id="12" name="TextBox 11"/>
          <p:cNvSpPr txBox="1"/>
          <p:nvPr/>
        </p:nvSpPr>
        <p:spPr>
          <a:xfrm>
            <a:off x="6709991" y="2211603"/>
            <a:ext cx="6713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Goal</a:t>
            </a:r>
            <a:endParaRPr lang="en-US" sz="12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5609017" y="2153242"/>
            <a:ext cx="1130218" cy="402117"/>
          </a:xfrm>
          <a:prstGeom prst="roundRect">
            <a:avLst/>
          </a:prstGeom>
          <a:ln/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Smart Parking</a:t>
            </a:r>
            <a:endParaRPr lang="en-US" sz="1200" dirty="0"/>
          </a:p>
        </p:txBody>
      </p:sp>
      <p:sp>
        <p:nvSpPr>
          <p:cNvPr id="14" name="Rounded Rectangle 13"/>
          <p:cNvSpPr/>
          <p:nvPr/>
        </p:nvSpPr>
        <p:spPr>
          <a:xfrm>
            <a:off x="4587291" y="2748483"/>
            <a:ext cx="947357" cy="538176"/>
          </a:xfrm>
          <a:prstGeom prst="roundRect">
            <a:avLst/>
          </a:prstGeom>
          <a:ln/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Occupancy Checking</a:t>
            </a:r>
            <a:endParaRPr lang="en-US" sz="1200" dirty="0"/>
          </a:p>
        </p:txBody>
      </p:sp>
      <p:sp>
        <p:nvSpPr>
          <p:cNvPr id="15" name="Rounded Rectangle 14"/>
          <p:cNvSpPr/>
          <p:nvPr/>
        </p:nvSpPr>
        <p:spPr>
          <a:xfrm>
            <a:off x="6776244" y="2748483"/>
            <a:ext cx="912106" cy="538176"/>
          </a:xfrm>
          <a:prstGeom prst="roundRect">
            <a:avLst/>
          </a:prstGeom>
          <a:ln/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Client Interaction</a:t>
            </a:r>
            <a:endParaRPr lang="en-US" sz="1200" dirty="0"/>
          </a:p>
        </p:txBody>
      </p:sp>
      <p:sp>
        <p:nvSpPr>
          <p:cNvPr id="16" name="Rounded Rectangle 15"/>
          <p:cNvSpPr/>
          <p:nvPr/>
        </p:nvSpPr>
        <p:spPr>
          <a:xfrm>
            <a:off x="3245001" y="4168916"/>
            <a:ext cx="947357" cy="514999"/>
          </a:xfrm>
          <a:prstGeom prst="roundRect">
            <a:avLst/>
          </a:prstGeom>
          <a:ln/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i</a:t>
            </a:r>
            <a:r>
              <a:rPr lang="en-US" sz="1200" dirty="0" smtClean="0"/>
              <a:t>mage_</a:t>
            </a:r>
            <a:br>
              <a:rPr lang="en-US" sz="1200" dirty="0" smtClean="0"/>
            </a:br>
            <a:r>
              <a:rPr lang="en-US" sz="1200" dirty="0" smtClean="0"/>
              <a:t>capture</a:t>
            </a:r>
            <a:endParaRPr lang="en-US" sz="1200" dirty="0"/>
          </a:p>
        </p:txBody>
      </p:sp>
      <p:cxnSp>
        <p:nvCxnSpPr>
          <p:cNvPr id="17" name="Straight Connector 16"/>
          <p:cNvCxnSpPr>
            <a:stCxn id="13" idx="2"/>
            <a:endCxn id="14" idx="3"/>
          </p:cNvCxnSpPr>
          <p:nvPr/>
        </p:nvCxnSpPr>
        <p:spPr>
          <a:xfrm flipH="1">
            <a:off x="5534648" y="2555359"/>
            <a:ext cx="639478" cy="462212"/>
          </a:xfrm>
          <a:prstGeom prst="line">
            <a:avLst/>
          </a:prstGeom>
          <a:ln w="19050" cmpd="sng">
            <a:headEnd type="none"/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13" idx="2"/>
            <a:endCxn id="15" idx="1"/>
          </p:cNvCxnSpPr>
          <p:nvPr/>
        </p:nvCxnSpPr>
        <p:spPr>
          <a:xfrm>
            <a:off x="6174126" y="2555359"/>
            <a:ext cx="602118" cy="462212"/>
          </a:xfrm>
          <a:prstGeom prst="line">
            <a:avLst/>
          </a:prstGeom>
          <a:ln w="19050" cmpd="sng">
            <a:headEnd type="none"/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14" idx="2"/>
          </p:cNvCxnSpPr>
          <p:nvPr/>
        </p:nvCxnSpPr>
        <p:spPr>
          <a:xfrm flipH="1">
            <a:off x="4192358" y="3286659"/>
            <a:ext cx="868611" cy="920560"/>
          </a:xfrm>
          <a:prstGeom prst="line">
            <a:avLst/>
          </a:prstGeom>
          <a:ln w="19050" cmpd="sng">
            <a:headEnd type="none"/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4" idx="2"/>
            <a:endCxn id="36" idx="0"/>
          </p:cNvCxnSpPr>
          <p:nvPr/>
        </p:nvCxnSpPr>
        <p:spPr>
          <a:xfrm flipH="1">
            <a:off x="5041161" y="3286659"/>
            <a:ext cx="19808" cy="882257"/>
          </a:xfrm>
          <a:prstGeom prst="line">
            <a:avLst/>
          </a:prstGeom>
          <a:ln w="19050" cmpd="sng">
            <a:headEnd type="none"/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endCxn id="40" idx="0"/>
          </p:cNvCxnSpPr>
          <p:nvPr/>
        </p:nvCxnSpPr>
        <p:spPr>
          <a:xfrm>
            <a:off x="7166045" y="3286659"/>
            <a:ext cx="305862" cy="882257"/>
          </a:xfrm>
          <a:prstGeom prst="line">
            <a:avLst/>
          </a:prstGeom>
          <a:ln w="19050" cmpd="sng">
            <a:headEnd type="none"/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endCxn id="41" idx="0"/>
          </p:cNvCxnSpPr>
          <p:nvPr/>
        </p:nvCxnSpPr>
        <p:spPr>
          <a:xfrm>
            <a:off x="7166045" y="3286659"/>
            <a:ext cx="1465298" cy="882257"/>
          </a:xfrm>
          <a:prstGeom prst="line">
            <a:avLst/>
          </a:prstGeom>
          <a:ln w="19050" cmpd="sng">
            <a:headEnd type="none"/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 rot="5400000">
            <a:off x="8495298" y="4280996"/>
            <a:ext cx="11970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rgbClr val="558ED5"/>
                </a:solidFill>
              </a:rPr>
              <a:t>Functionalities</a:t>
            </a:r>
            <a:endParaRPr lang="en-US" sz="1200" dirty="0">
              <a:solidFill>
                <a:srgbClr val="558ED5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 rot="16200000">
            <a:off x="2336021" y="5186290"/>
            <a:ext cx="14626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rgbClr val="558ED5"/>
                </a:solidFill>
              </a:rPr>
              <a:t>Component types</a:t>
            </a:r>
            <a:endParaRPr lang="en-US" sz="1200" dirty="0">
              <a:solidFill>
                <a:srgbClr val="558ED5"/>
              </a:solidFill>
            </a:endParaRPr>
          </a:p>
        </p:txBody>
      </p:sp>
      <p:cxnSp>
        <p:nvCxnSpPr>
          <p:cNvPr id="25" name="Straight Connector 24"/>
          <p:cNvCxnSpPr>
            <a:stCxn id="40" idx="3"/>
            <a:endCxn id="41" idx="1"/>
          </p:cNvCxnSpPr>
          <p:nvPr/>
        </p:nvCxnSpPr>
        <p:spPr>
          <a:xfrm>
            <a:off x="7968807" y="4426416"/>
            <a:ext cx="331267" cy="0"/>
          </a:xfrm>
          <a:prstGeom prst="line">
            <a:avLst/>
          </a:prstGeom>
          <a:ln w="19050" cmpd="sng">
            <a:solidFill>
              <a:schemeClr val="tx1">
                <a:lumMod val="50000"/>
                <a:lumOff val="50000"/>
              </a:schemeClr>
            </a:solidFill>
            <a:prstDash val="dash"/>
            <a:headEnd type="triangle"/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16" idx="2"/>
            <a:endCxn id="46" idx="0"/>
          </p:cNvCxnSpPr>
          <p:nvPr/>
        </p:nvCxnSpPr>
        <p:spPr>
          <a:xfrm>
            <a:off x="3718680" y="4683915"/>
            <a:ext cx="0" cy="386247"/>
          </a:xfrm>
          <a:prstGeom prst="line">
            <a:avLst/>
          </a:prstGeom>
          <a:ln w="19050" cmpd="sng">
            <a:headEnd type="none"/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37" idx="2"/>
            <a:endCxn id="52" idx="0"/>
          </p:cNvCxnSpPr>
          <p:nvPr/>
        </p:nvCxnSpPr>
        <p:spPr>
          <a:xfrm>
            <a:off x="6177375" y="4683915"/>
            <a:ext cx="0" cy="386248"/>
          </a:xfrm>
          <a:prstGeom prst="line">
            <a:avLst/>
          </a:prstGeom>
          <a:ln w="19050" cmpd="sng">
            <a:headEnd type="none"/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6975005" y="5070163"/>
            <a:ext cx="993802" cy="579373"/>
          </a:xfrm>
          <a:prstGeom prst="roundRect">
            <a:avLst/>
          </a:prstGeom>
          <a:ln/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Parking</a:t>
            </a:r>
            <a:br>
              <a:rPr lang="en-US" sz="1200" dirty="0" smtClean="0"/>
            </a:br>
            <a:r>
              <a:rPr lang="en-US" sz="1200" dirty="0" smtClean="0"/>
              <a:t>Manager</a:t>
            </a:r>
            <a:br>
              <a:rPr lang="en-US" sz="1200" dirty="0" smtClean="0"/>
            </a:br>
            <a:r>
              <a:rPr lang="en-US" sz="1200" dirty="0" smtClean="0"/>
              <a:t>Comp</a:t>
            </a:r>
            <a:endParaRPr lang="en-US" sz="1200" dirty="0"/>
          </a:p>
        </p:txBody>
      </p:sp>
      <p:sp>
        <p:nvSpPr>
          <p:cNvPr id="30" name="TextBox 29"/>
          <p:cNvSpPr txBox="1"/>
          <p:nvPr/>
        </p:nvSpPr>
        <p:spPr>
          <a:xfrm>
            <a:off x="7786904" y="2879071"/>
            <a:ext cx="1048707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rgbClr val="558ED5"/>
                </a:solidFill>
              </a:rPr>
              <a:t>Objectives</a:t>
            </a:r>
            <a:endParaRPr lang="en-US" sz="1200" dirty="0">
              <a:solidFill>
                <a:srgbClr val="558ED5"/>
              </a:solidFill>
            </a:endParaRPr>
          </a:p>
        </p:txBody>
      </p:sp>
      <p:cxnSp>
        <p:nvCxnSpPr>
          <p:cNvPr id="31" name="Straight Arrow Connector 30"/>
          <p:cNvCxnSpPr>
            <a:stCxn id="56" idx="3"/>
            <a:endCxn id="57" idx="1"/>
          </p:cNvCxnSpPr>
          <p:nvPr/>
        </p:nvCxnSpPr>
        <p:spPr>
          <a:xfrm>
            <a:off x="7968807" y="6299399"/>
            <a:ext cx="331267" cy="0"/>
          </a:xfrm>
          <a:prstGeom prst="straightConnector1">
            <a:avLst/>
          </a:prstGeom>
          <a:noFill/>
          <a:ln w="19050" cmpd="sng">
            <a:headEnd type="arrow"/>
            <a:tailEnd type="arrow"/>
          </a:ln>
          <a:effectLst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endCxn id="56" idx="1"/>
          </p:cNvCxnSpPr>
          <p:nvPr/>
        </p:nvCxnSpPr>
        <p:spPr>
          <a:xfrm>
            <a:off x="6577484" y="6299399"/>
            <a:ext cx="397521" cy="0"/>
          </a:xfrm>
          <a:prstGeom prst="straightConnector1">
            <a:avLst/>
          </a:prstGeom>
          <a:noFill/>
          <a:ln w="19050" cmpd="sng">
            <a:headEnd type="none"/>
            <a:tailEnd type="arrow"/>
          </a:ln>
          <a:effectLst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 rot="5400000">
            <a:off x="8560168" y="6149957"/>
            <a:ext cx="10724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rgbClr val="558ED5"/>
                </a:solidFill>
              </a:rPr>
              <a:t>Components</a:t>
            </a:r>
            <a:endParaRPr lang="en-US" sz="1200" dirty="0">
              <a:solidFill>
                <a:srgbClr val="558ED5"/>
              </a:solidFill>
            </a:endParaRPr>
          </a:p>
        </p:txBody>
      </p:sp>
      <p:cxnSp>
        <p:nvCxnSpPr>
          <p:cNvPr id="34" name="Straight Connector 33"/>
          <p:cNvCxnSpPr>
            <a:stCxn id="46" idx="2"/>
            <a:endCxn id="53" idx="0"/>
          </p:cNvCxnSpPr>
          <p:nvPr/>
        </p:nvCxnSpPr>
        <p:spPr>
          <a:xfrm>
            <a:off x="3718680" y="5649535"/>
            <a:ext cx="0" cy="360177"/>
          </a:xfrm>
          <a:prstGeom prst="line">
            <a:avLst/>
          </a:prstGeom>
          <a:ln w="19050" cmpd="sng">
            <a:prstDash val="solid"/>
            <a:headEnd type="none"/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28" idx="2"/>
            <a:endCxn id="56" idx="0"/>
          </p:cNvCxnSpPr>
          <p:nvPr/>
        </p:nvCxnSpPr>
        <p:spPr>
          <a:xfrm>
            <a:off x="7471906" y="5649536"/>
            <a:ext cx="0" cy="360176"/>
          </a:xfrm>
          <a:prstGeom prst="line">
            <a:avLst/>
          </a:prstGeom>
          <a:ln w="19050" cmpd="sng">
            <a:prstDash val="solid"/>
            <a:headEnd type="none"/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" name="Rounded Rectangle 35"/>
          <p:cNvSpPr/>
          <p:nvPr/>
        </p:nvSpPr>
        <p:spPr>
          <a:xfrm>
            <a:off x="4567483" y="4168916"/>
            <a:ext cx="947357" cy="514999"/>
          </a:xfrm>
          <a:prstGeom prst="roundRect">
            <a:avLst/>
          </a:prstGeom>
          <a:ln/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l</a:t>
            </a:r>
            <a:r>
              <a:rPr lang="en-US" sz="1200" dirty="0" smtClean="0"/>
              <a:t>oad_</a:t>
            </a:r>
            <a:br>
              <a:rPr lang="en-US" sz="1200" dirty="0" smtClean="0"/>
            </a:br>
            <a:r>
              <a:rPr lang="en-US" sz="1200" dirty="0" smtClean="0"/>
              <a:t>balancer</a:t>
            </a:r>
            <a:endParaRPr lang="en-US" sz="1200" dirty="0"/>
          </a:p>
        </p:txBody>
      </p:sp>
      <p:sp>
        <p:nvSpPr>
          <p:cNvPr id="37" name="Rounded Rectangle 36"/>
          <p:cNvSpPr/>
          <p:nvPr/>
        </p:nvSpPr>
        <p:spPr>
          <a:xfrm>
            <a:off x="5647347" y="4168916"/>
            <a:ext cx="1060056" cy="514999"/>
          </a:xfrm>
          <a:prstGeom prst="roundRect">
            <a:avLst/>
          </a:prstGeom>
          <a:ln/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occupancy_</a:t>
            </a:r>
          </a:p>
          <a:p>
            <a:pPr algn="ctr"/>
            <a:r>
              <a:rPr lang="en-US" sz="1200" dirty="0" smtClean="0"/>
              <a:t>detector</a:t>
            </a:r>
            <a:endParaRPr lang="en-US" sz="1200" dirty="0"/>
          </a:p>
        </p:txBody>
      </p:sp>
      <p:cxnSp>
        <p:nvCxnSpPr>
          <p:cNvPr id="38" name="Straight Connector 37"/>
          <p:cNvCxnSpPr>
            <a:stCxn id="14" idx="2"/>
          </p:cNvCxnSpPr>
          <p:nvPr/>
        </p:nvCxnSpPr>
        <p:spPr>
          <a:xfrm>
            <a:off x="5060969" y="3286659"/>
            <a:ext cx="586377" cy="942445"/>
          </a:xfrm>
          <a:prstGeom prst="line">
            <a:avLst/>
          </a:prstGeom>
          <a:ln w="19050" cmpd="sng">
            <a:headEnd type="none"/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37" idx="3"/>
            <a:endCxn id="40" idx="1"/>
          </p:cNvCxnSpPr>
          <p:nvPr/>
        </p:nvCxnSpPr>
        <p:spPr>
          <a:xfrm>
            <a:off x="6707403" y="4426416"/>
            <a:ext cx="267602" cy="0"/>
          </a:xfrm>
          <a:prstGeom prst="line">
            <a:avLst/>
          </a:prstGeom>
          <a:ln w="19050" cmpd="sng">
            <a:solidFill>
              <a:schemeClr val="tx1">
                <a:lumMod val="50000"/>
                <a:lumOff val="50000"/>
              </a:schemeClr>
            </a:solidFill>
            <a:prstDash val="dash"/>
            <a:headEnd type="none"/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0" name="Rounded Rectangle 39"/>
          <p:cNvSpPr/>
          <p:nvPr/>
        </p:nvSpPr>
        <p:spPr>
          <a:xfrm>
            <a:off x="6975005" y="4168916"/>
            <a:ext cx="993802" cy="514999"/>
          </a:xfrm>
          <a:prstGeom prst="roundRect">
            <a:avLst/>
          </a:prstGeom>
          <a:ln/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parking_</a:t>
            </a:r>
          </a:p>
          <a:p>
            <a:pPr algn="ctr"/>
            <a:r>
              <a:rPr lang="en-US" sz="1200" dirty="0" smtClean="0"/>
              <a:t>manager</a:t>
            </a:r>
            <a:endParaRPr lang="en-US" sz="1200" dirty="0"/>
          </a:p>
        </p:txBody>
      </p:sp>
      <p:sp>
        <p:nvSpPr>
          <p:cNvPr id="41" name="Rounded Rectangle 40"/>
          <p:cNvSpPr/>
          <p:nvPr/>
        </p:nvSpPr>
        <p:spPr>
          <a:xfrm>
            <a:off x="8300075" y="4168916"/>
            <a:ext cx="662535" cy="514999"/>
          </a:xfrm>
          <a:prstGeom prst="roundRect">
            <a:avLst/>
          </a:prstGeom>
          <a:ln/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client</a:t>
            </a:r>
            <a:endParaRPr lang="en-US" sz="1200" dirty="0"/>
          </a:p>
        </p:txBody>
      </p:sp>
      <p:cxnSp>
        <p:nvCxnSpPr>
          <p:cNvPr id="42" name="Straight Connector 41"/>
          <p:cNvCxnSpPr>
            <a:stCxn id="16" idx="3"/>
            <a:endCxn id="36" idx="1"/>
          </p:cNvCxnSpPr>
          <p:nvPr/>
        </p:nvCxnSpPr>
        <p:spPr>
          <a:xfrm>
            <a:off x="4192358" y="4426416"/>
            <a:ext cx="375124" cy="0"/>
          </a:xfrm>
          <a:prstGeom prst="line">
            <a:avLst/>
          </a:prstGeom>
          <a:ln w="19050" cmpd="sng">
            <a:solidFill>
              <a:schemeClr val="tx1">
                <a:lumMod val="50000"/>
                <a:lumOff val="50000"/>
              </a:schemeClr>
            </a:solidFill>
            <a:prstDash val="dash"/>
            <a:headEnd type="triangle"/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4059851" y="4873647"/>
            <a:ext cx="1855098" cy="0"/>
          </a:xfrm>
          <a:prstGeom prst="line">
            <a:avLst/>
          </a:prstGeom>
          <a:ln w="19050" cmpd="sng">
            <a:solidFill>
              <a:schemeClr val="tx1">
                <a:lumMod val="50000"/>
                <a:lumOff val="50000"/>
              </a:schemeClr>
            </a:solidFill>
            <a:prstDash val="dash"/>
            <a:headEnd type="none"/>
            <a:tailEnd type="non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V="1">
            <a:off x="5914949" y="4683917"/>
            <a:ext cx="0" cy="189730"/>
          </a:xfrm>
          <a:prstGeom prst="line">
            <a:avLst/>
          </a:prstGeom>
          <a:ln w="19050" cmpd="sng">
            <a:solidFill>
              <a:schemeClr val="tx1">
                <a:lumMod val="50000"/>
                <a:lumOff val="50000"/>
              </a:schemeClr>
            </a:solidFill>
            <a:prstDash val="dash"/>
            <a:headEnd type="none"/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H="1">
            <a:off x="4040043" y="4683914"/>
            <a:ext cx="1" cy="193124"/>
          </a:xfrm>
          <a:prstGeom prst="line">
            <a:avLst/>
          </a:prstGeom>
          <a:ln w="19050" cmpd="sng">
            <a:solidFill>
              <a:schemeClr val="tx1">
                <a:lumMod val="50000"/>
                <a:lumOff val="50000"/>
              </a:schemeClr>
            </a:solidFill>
            <a:prstDash val="dash"/>
            <a:headEnd type="none"/>
            <a:tailEnd type="non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6" name="Rounded Rectangle 45"/>
          <p:cNvSpPr/>
          <p:nvPr/>
        </p:nvSpPr>
        <p:spPr>
          <a:xfrm>
            <a:off x="3245001" y="5070162"/>
            <a:ext cx="947357" cy="579374"/>
          </a:xfrm>
          <a:prstGeom prst="roundRect">
            <a:avLst/>
          </a:prstGeom>
          <a:ln/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Image</a:t>
            </a:r>
            <a:br>
              <a:rPr lang="en-US" sz="1200" dirty="0" smtClean="0"/>
            </a:br>
            <a:r>
              <a:rPr lang="en-US" sz="1200" dirty="0" smtClean="0"/>
              <a:t>Capture</a:t>
            </a:r>
            <a:br>
              <a:rPr lang="en-US" sz="1200" dirty="0" smtClean="0"/>
            </a:br>
            <a:r>
              <a:rPr lang="en-US" sz="1200" dirty="0" smtClean="0"/>
              <a:t>Comp</a:t>
            </a:r>
            <a:endParaRPr lang="en-US" sz="1200" dirty="0"/>
          </a:p>
        </p:txBody>
      </p:sp>
      <p:sp>
        <p:nvSpPr>
          <p:cNvPr id="47" name="Rounded Rectangle 46"/>
          <p:cNvSpPr/>
          <p:nvPr/>
        </p:nvSpPr>
        <p:spPr>
          <a:xfrm>
            <a:off x="4587291" y="5070163"/>
            <a:ext cx="927549" cy="579374"/>
          </a:xfrm>
          <a:prstGeom prst="roundRect">
            <a:avLst/>
          </a:prstGeom>
          <a:ln/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Load</a:t>
            </a:r>
            <a:br>
              <a:rPr lang="en-US" sz="1200" dirty="0" smtClean="0"/>
            </a:br>
            <a:r>
              <a:rPr lang="en-US" sz="1200" dirty="0" smtClean="0"/>
              <a:t>Balancer</a:t>
            </a:r>
            <a:br>
              <a:rPr lang="en-US" sz="1200" dirty="0" smtClean="0"/>
            </a:br>
            <a:r>
              <a:rPr lang="en-US" sz="1200" dirty="0" smtClean="0"/>
              <a:t>Comp</a:t>
            </a:r>
            <a:endParaRPr lang="en-US" sz="1200" dirty="0"/>
          </a:p>
        </p:txBody>
      </p:sp>
      <p:cxnSp>
        <p:nvCxnSpPr>
          <p:cNvPr id="48" name="Straight Connector 47"/>
          <p:cNvCxnSpPr>
            <a:stCxn id="36" idx="2"/>
            <a:endCxn id="47" idx="0"/>
          </p:cNvCxnSpPr>
          <p:nvPr/>
        </p:nvCxnSpPr>
        <p:spPr>
          <a:xfrm>
            <a:off x="5041161" y="4683915"/>
            <a:ext cx="9904" cy="386248"/>
          </a:xfrm>
          <a:prstGeom prst="line">
            <a:avLst/>
          </a:prstGeom>
          <a:ln w="19050" cmpd="sng">
            <a:headEnd type="none"/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9" name="Rounded Rectangle 48"/>
          <p:cNvSpPr/>
          <p:nvPr/>
        </p:nvSpPr>
        <p:spPr>
          <a:xfrm>
            <a:off x="8300075" y="5070163"/>
            <a:ext cx="662535" cy="579373"/>
          </a:xfrm>
          <a:prstGeom prst="roundRect">
            <a:avLst/>
          </a:prstGeom>
          <a:ln/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Client</a:t>
            </a:r>
            <a:br>
              <a:rPr lang="en-US" sz="1200" dirty="0" smtClean="0"/>
            </a:br>
            <a:r>
              <a:rPr lang="en-US" sz="1200" dirty="0" smtClean="0"/>
              <a:t>Comp</a:t>
            </a:r>
            <a:endParaRPr lang="en-US" sz="1200" dirty="0"/>
          </a:p>
        </p:txBody>
      </p:sp>
      <p:cxnSp>
        <p:nvCxnSpPr>
          <p:cNvPr id="50" name="Straight Connector 49"/>
          <p:cNvCxnSpPr>
            <a:stCxn id="40" idx="2"/>
            <a:endCxn id="28" idx="0"/>
          </p:cNvCxnSpPr>
          <p:nvPr/>
        </p:nvCxnSpPr>
        <p:spPr>
          <a:xfrm>
            <a:off x="7471906" y="4683915"/>
            <a:ext cx="0" cy="386249"/>
          </a:xfrm>
          <a:prstGeom prst="line">
            <a:avLst/>
          </a:prstGeom>
          <a:ln w="19050" cmpd="sng">
            <a:headEnd type="none"/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41" idx="2"/>
            <a:endCxn id="49" idx="0"/>
          </p:cNvCxnSpPr>
          <p:nvPr/>
        </p:nvCxnSpPr>
        <p:spPr>
          <a:xfrm>
            <a:off x="8631342" y="4683915"/>
            <a:ext cx="0" cy="386249"/>
          </a:xfrm>
          <a:prstGeom prst="line">
            <a:avLst/>
          </a:prstGeom>
          <a:ln w="19050" cmpd="sng">
            <a:headEnd type="none"/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2" name="Rounded Rectangle 51"/>
          <p:cNvSpPr/>
          <p:nvPr/>
        </p:nvSpPr>
        <p:spPr>
          <a:xfrm>
            <a:off x="5647347" y="5070163"/>
            <a:ext cx="1060056" cy="579374"/>
          </a:xfrm>
          <a:prstGeom prst="roundRect">
            <a:avLst/>
          </a:prstGeom>
          <a:ln/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Occupancy</a:t>
            </a:r>
            <a:br>
              <a:rPr lang="en-US" sz="1200" dirty="0" smtClean="0"/>
            </a:br>
            <a:r>
              <a:rPr lang="en-US" sz="1200" dirty="0" smtClean="0"/>
              <a:t>Detector</a:t>
            </a:r>
            <a:br>
              <a:rPr lang="en-US" sz="1200" dirty="0" smtClean="0"/>
            </a:br>
            <a:r>
              <a:rPr lang="en-US" sz="1200" dirty="0" smtClean="0"/>
              <a:t>Comp</a:t>
            </a:r>
            <a:endParaRPr lang="en-US" sz="1200" dirty="0"/>
          </a:p>
        </p:txBody>
      </p:sp>
      <p:sp>
        <p:nvSpPr>
          <p:cNvPr id="53" name="Rounded Rectangle 52"/>
          <p:cNvSpPr/>
          <p:nvPr/>
        </p:nvSpPr>
        <p:spPr>
          <a:xfrm>
            <a:off x="3245001" y="6009712"/>
            <a:ext cx="947357" cy="579374"/>
          </a:xfrm>
          <a:prstGeom prst="roundRect">
            <a:avLst/>
          </a:prstGeom>
          <a:ln/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Image</a:t>
            </a:r>
            <a:br>
              <a:rPr lang="en-US" sz="1200" dirty="0" smtClean="0"/>
            </a:br>
            <a:r>
              <a:rPr lang="en-US" sz="1200" dirty="0" smtClean="0"/>
              <a:t>Capture</a:t>
            </a:r>
            <a:endParaRPr lang="en-US" sz="1200" dirty="0"/>
          </a:p>
        </p:txBody>
      </p:sp>
      <p:sp>
        <p:nvSpPr>
          <p:cNvPr id="54" name="Rounded Rectangle 53"/>
          <p:cNvSpPr/>
          <p:nvPr/>
        </p:nvSpPr>
        <p:spPr>
          <a:xfrm>
            <a:off x="4587291" y="6009712"/>
            <a:ext cx="947357" cy="579374"/>
          </a:xfrm>
          <a:prstGeom prst="roundRect">
            <a:avLst/>
          </a:prstGeom>
          <a:ln/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Load</a:t>
            </a:r>
            <a:br>
              <a:rPr lang="en-US" sz="1200" dirty="0" smtClean="0"/>
            </a:br>
            <a:r>
              <a:rPr lang="en-US" sz="1200" dirty="0" smtClean="0"/>
              <a:t>Balancer</a:t>
            </a:r>
            <a:endParaRPr lang="en-US" sz="1200" dirty="0"/>
          </a:p>
        </p:txBody>
      </p:sp>
      <p:sp>
        <p:nvSpPr>
          <p:cNvPr id="55" name="Rounded Rectangle 54"/>
          <p:cNvSpPr/>
          <p:nvPr/>
        </p:nvSpPr>
        <p:spPr>
          <a:xfrm>
            <a:off x="5647347" y="6009712"/>
            <a:ext cx="1060056" cy="579374"/>
          </a:xfrm>
          <a:prstGeom prst="roundRect">
            <a:avLst/>
          </a:prstGeom>
          <a:ln/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Occupancy</a:t>
            </a:r>
            <a:br>
              <a:rPr lang="en-US" sz="1200" dirty="0" smtClean="0"/>
            </a:br>
            <a:r>
              <a:rPr lang="en-US" sz="1200" dirty="0" smtClean="0"/>
              <a:t>Detector</a:t>
            </a:r>
            <a:endParaRPr lang="en-US" sz="1200" dirty="0"/>
          </a:p>
        </p:txBody>
      </p:sp>
      <p:sp>
        <p:nvSpPr>
          <p:cNvPr id="56" name="Rounded Rectangle 55"/>
          <p:cNvSpPr/>
          <p:nvPr/>
        </p:nvSpPr>
        <p:spPr>
          <a:xfrm>
            <a:off x="6975005" y="6009712"/>
            <a:ext cx="993802" cy="579374"/>
          </a:xfrm>
          <a:prstGeom prst="roundRect">
            <a:avLst/>
          </a:prstGeom>
          <a:ln/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Parking</a:t>
            </a:r>
            <a:br>
              <a:rPr lang="en-US" sz="1200" dirty="0" smtClean="0"/>
            </a:br>
            <a:r>
              <a:rPr lang="en-US" sz="1200" dirty="0" smtClean="0"/>
              <a:t>Manager</a:t>
            </a:r>
            <a:endParaRPr lang="en-US" sz="1200" dirty="0"/>
          </a:p>
        </p:txBody>
      </p:sp>
      <p:sp>
        <p:nvSpPr>
          <p:cNvPr id="57" name="Rounded Rectangle 56"/>
          <p:cNvSpPr/>
          <p:nvPr/>
        </p:nvSpPr>
        <p:spPr>
          <a:xfrm>
            <a:off x="8300075" y="6009712"/>
            <a:ext cx="662535" cy="579374"/>
          </a:xfrm>
          <a:prstGeom prst="roundRect">
            <a:avLst/>
          </a:prstGeom>
          <a:ln/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Client</a:t>
            </a:r>
            <a:endParaRPr lang="en-US" sz="1200" dirty="0"/>
          </a:p>
        </p:txBody>
      </p:sp>
      <p:cxnSp>
        <p:nvCxnSpPr>
          <p:cNvPr id="58" name="Straight Connector 57"/>
          <p:cNvCxnSpPr>
            <a:stCxn id="52" idx="2"/>
            <a:endCxn id="55" idx="0"/>
          </p:cNvCxnSpPr>
          <p:nvPr/>
        </p:nvCxnSpPr>
        <p:spPr>
          <a:xfrm>
            <a:off x="6177375" y="5649536"/>
            <a:ext cx="0" cy="360176"/>
          </a:xfrm>
          <a:prstGeom prst="line">
            <a:avLst/>
          </a:prstGeom>
          <a:ln w="19050" cmpd="sng">
            <a:prstDash val="solid"/>
            <a:headEnd type="none"/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47" idx="2"/>
            <a:endCxn id="54" idx="0"/>
          </p:cNvCxnSpPr>
          <p:nvPr/>
        </p:nvCxnSpPr>
        <p:spPr>
          <a:xfrm>
            <a:off x="5051065" y="5649536"/>
            <a:ext cx="9904" cy="360176"/>
          </a:xfrm>
          <a:prstGeom prst="line">
            <a:avLst/>
          </a:prstGeom>
          <a:ln w="19050" cmpd="sng">
            <a:prstDash val="solid"/>
            <a:headEnd type="none"/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stCxn id="49" idx="2"/>
            <a:endCxn id="57" idx="0"/>
          </p:cNvCxnSpPr>
          <p:nvPr/>
        </p:nvCxnSpPr>
        <p:spPr>
          <a:xfrm>
            <a:off x="8631342" y="5649536"/>
            <a:ext cx="0" cy="360176"/>
          </a:xfrm>
          <a:prstGeom prst="line">
            <a:avLst/>
          </a:prstGeom>
          <a:ln w="19050" cmpd="sng">
            <a:prstDash val="solid"/>
            <a:headEnd type="none"/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stCxn id="53" idx="3"/>
            <a:endCxn id="54" idx="1"/>
          </p:cNvCxnSpPr>
          <p:nvPr/>
        </p:nvCxnSpPr>
        <p:spPr>
          <a:xfrm>
            <a:off x="4192358" y="6299399"/>
            <a:ext cx="394933" cy="0"/>
          </a:xfrm>
          <a:prstGeom prst="straightConnector1">
            <a:avLst/>
          </a:prstGeom>
          <a:noFill/>
          <a:ln w="19050" cmpd="sng">
            <a:headEnd type="arrow"/>
            <a:tailEnd type="arrow"/>
          </a:ln>
          <a:effectLst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>
            <a:off x="3927344" y="6782209"/>
            <a:ext cx="2120112" cy="0"/>
          </a:xfrm>
          <a:prstGeom prst="straightConnector1">
            <a:avLst/>
          </a:prstGeom>
          <a:noFill/>
          <a:ln w="19050" cmpd="sng">
            <a:headEnd type="none"/>
            <a:tailEnd type="none"/>
          </a:ln>
          <a:effectLst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>
            <a:off x="3927344" y="6589085"/>
            <a:ext cx="0" cy="193124"/>
          </a:xfrm>
          <a:prstGeom prst="straightConnector1">
            <a:avLst/>
          </a:prstGeom>
          <a:noFill/>
          <a:ln w="19050" cmpd="sng">
            <a:headEnd type="none"/>
            <a:tailEnd type="none"/>
          </a:ln>
          <a:effectLst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 flipV="1">
            <a:off x="6044868" y="6589086"/>
            <a:ext cx="0" cy="193123"/>
          </a:xfrm>
          <a:prstGeom prst="straightConnector1">
            <a:avLst/>
          </a:prstGeom>
          <a:noFill/>
          <a:ln w="19050" cmpd="sng">
            <a:headEnd type="none"/>
            <a:tailEnd type="arrow"/>
          </a:ln>
          <a:effectLst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65" name="Picture 6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08" y="1030113"/>
            <a:ext cx="4372279" cy="2622122"/>
          </a:xfrm>
          <a:prstGeom prst="rect">
            <a:avLst/>
          </a:prstGeom>
        </p:spPr>
      </p:pic>
      <p:pic>
        <p:nvPicPr>
          <p:cNvPr id="66" name="Picture 65" descr="NodesSnippet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81" y="3905643"/>
            <a:ext cx="2987575" cy="2557246"/>
          </a:xfrm>
          <a:prstGeom prst="rect">
            <a:avLst/>
          </a:prstGeom>
        </p:spPr>
      </p:pic>
      <p:sp>
        <p:nvSpPr>
          <p:cNvPr id="67" name="TextBox 66"/>
          <p:cNvSpPr txBox="1"/>
          <p:nvPr/>
        </p:nvSpPr>
        <p:spPr>
          <a:xfrm>
            <a:off x="296333" y="6405146"/>
            <a:ext cx="20637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 smtClean="0"/>
              <a:t>Hardware Description</a:t>
            </a:r>
            <a:endParaRPr lang="en-US" sz="1400" i="1" dirty="0"/>
          </a:p>
        </p:txBody>
      </p:sp>
    </p:spTree>
    <p:extLst>
      <p:ext uri="{BB962C8B-B14F-4D97-AF65-F5344CB8AC3E}">
        <p14:creationId xmlns:p14="http://schemas.microsoft.com/office/powerpoint/2010/main" val="2417698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4" fill="hold">
                      <p:stCondLst>
                        <p:cond delay="indefinite"/>
                      </p:stCondLst>
                      <p:childTnLst>
                        <p:par>
                          <p:cTn id="195" fill="hold">
                            <p:stCondLst>
                              <p:cond delay="0"/>
                            </p:stCondLst>
                            <p:childTnLst>
                              <p:par>
                                <p:cTn id="19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/>
      <p:bldP spid="13" grpId="0" animBg="1"/>
      <p:bldP spid="14" grpId="0" animBg="1"/>
      <p:bldP spid="15" grpId="0" animBg="1"/>
      <p:bldP spid="16" grpId="0" animBg="1"/>
      <p:bldP spid="23" grpId="0"/>
      <p:bldP spid="24" grpId="0"/>
      <p:bldP spid="28" grpId="0" animBg="1"/>
      <p:bldP spid="30" grpId="0"/>
      <p:bldP spid="33" grpId="0"/>
      <p:bldP spid="36" grpId="0" animBg="1"/>
      <p:bldP spid="37" grpId="0" animBg="1"/>
      <p:bldP spid="40" grpId="0" animBg="1"/>
      <p:bldP spid="41" grpId="0" animBg="1"/>
      <p:bldP spid="46" grpId="0" animBg="1"/>
      <p:bldP spid="47" grpId="0" animBg="1"/>
      <p:bldP spid="49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6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115877"/>
            <a:ext cx="8229600" cy="1381036"/>
          </a:xfrm>
          <a:solidFill>
            <a:srgbClr val="C6D9F1"/>
          </a:solidFill>
          <a:ln>
            <a:solidFill>
              <a:srgbClr val="1F497D"/>
            </a:solidFill>
          </a:ln>
        </p:spPr>
        <p:txBody>
          <a:bodyPr>
            <a:normAutofit fontScale="90000"/>
          </a:bodyPr>
          <a:lstStyle/>
          <a:p>
            <a:r>
              <a:rPr lang="en-US" dirty="0" smtClean="0"/>
              <a:t>Modeling the Smart Parking System using CHARIOT-ML</a:t>
            </a:r>
            <a:endParaRPr lang="en-US" i="1" dirty="0"/>
          </a:p>
        </p:txBody>
      </p:sp>
      <p:pic>
        <p:nvPicPr>
          <p:cNvPr id="65" name="Picture 64" descr="NodesSnippe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15" y="1983607"/>
            <a:ext cx="4191497" cy="3587755"/>
          </a:xfrm>
          <a:prstGeom prst="rect">
            <a:avLst/>
          </a:prstGeom>
        </p:spPr>
      </p:pic>
      <p:pic>
        <p:nvPicPr>
          <p:cNvPr id="66" name="Picture 65" descr="GoalDescriptionSnippet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7912" y="3123388"/>
            <a:ext cx="4719667" cy="2395055"/>
          </a:xfrm>
          <a:prstGeom prst="rect">
            <a:avLst/>
          </a:prstGeom>
        </p:spPr>
      </p:pic>
      <p:sp>
        <p:nvSpPr>
          <p:cNvPr id="67" name="TextBox 66"/>
          <p:cNvSpPr txBox="1"/>
          <p:nvPr/>
        </p:nvSpPr>
        <p:spPr>
          <a:xfrm>
            <a:off x="584200" y="5518443"/>
            <a:ext cx="22415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 smtClean="0"/>
              <a:t>Hardware Description</a:t>
            </a:r>
            <a:endParaRPr lang="en-US" sz="1600" i="1" dirty="0"/>
          </a:p>
        </p:txBody>
      </p:sp>
      <p:sp>
        <p:nvSpPr>
          <p:cNvPr id="68" name="TextBox 67"/>
          <p:cNvSpPr txBox="1"/>
          <p:nvPr/>
        </p:nvSpPr>
        <p:spPr>
          <a:xfrm>
            <a:off x="5446183" y="5518443"/>
            <a:ext cx="26500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 smtClean="0"/>
              <a:t>Application Goal Description</a:t>
            </a:r>
            <a:endParaRPr lang="en-US" sz="1600" i="1" dirty="0"/>
          </a:p>
        </p:txBody>
      </p:sp>
    </p:spTree>
    <p:extLst>
      <p:ext uri="{BB962C8B-B14F-4D97-AF65-F5344CB8AC3E}">
        <p14:creationId xmlns:p14="http://schemas.microsoft.com/office/powerpoint/2010/main" val="1389669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/>
      <p:bldP spid="6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115877"/>
            <a:ext cx="8229600" cy="1381036"/>
          </a:xfrm>
          <a:solidFill>
            <a:srgbClr val="C6D9F1"/>
          </a:solidFill>
          <a:ln>
            <a:solidFill>
              <a:srgbClr val="1F497D"/>
            </a:solidFill>
          </a:ln>
        </p:spPr>
        <p:txBody>
          <a:bodyPr>
            <a:normAutofit fontScale="90000"/>
          </a:bodyPr>
          <a:lstStyle/>
          <a:p>
            <a:r>
              <a:rPr lang="en-US" dirty="0" smtClean="0"/>
              <a:t>Modeling the Smart Parking System using CHARIOT-ML</a:t>
            </a:r>
            <a:endParaRPr lang="en-US" i="1" dirty="0"/>
          </a:p>
        </p:txBody>
      </p:sp>
      <p:sp>
        <p:nvSpPr>
          <p:cNvPr id="11" name="TextBox 10"/>
          <p:cNvSpPr txBox="1"/>
          <p:nvPr/>
        </p:nvSpPr>
        <p:spPr>
          <a:xfrm rot="16200000">
            <a:off x="3377141" y="5555892"/>
            <a:ext cx="22415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 smtClean="0"/>
              <a:t>Functionality </a:t>
            </a:r>
            <a:r>
              <a:rPr lang="en-US" sz="1600" i="1" dirty="0"/>
              <a:t>D</a:t>
            </a:r>
            <a:r>
              <a:rPr lang="en-US" sz="1600" i="1" dirty="0" smtClean="0"/>
              <a:t>escription</a:t>
            </a:r>
            <a:endParaRPr lang="en-US" sz="1600" i="1" dirty="0"/>
          </a:p>
        </p:txBody>
      </p:sp>
      <p:sp>
        <p:nvSpPr>
          <p:cNvPr id="12" name="TextBox 11"/>
          <p:cNvSpPr txBox="1"/>
          <p:nvPr/>
        </p:nvSpPr>
        <p:spPr>
          <a:xfrm>
            <a:off x="5605690" y="3678536"/>
            <a:ext cx="26500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 smtClean="0"/>
              <a:t>Component Type Description</a:t>
            </a:r>
            <a:endParaRPr lang="en-US" sz="1600" i="1" dirty="0"/>
          </a:p>
        </p:txBody>
      </p:sp>
      <p:pic>
        <p:nvPicPr>
          <p:cNvPr id="13" name="Picture 12" descr="FunctionalitiesSnippe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43" y="1574668"/>
            <a:ext cx="4186203" cy="5271276"/>
          </a:xfrm>
          <a:prstGeom prst="rect">
            <a:avLst/>
          </a:prstGeom>
        </p:spPr>
      </p:pic>
      <p:pic>
        <p:nvPicPr>
          <p:cNvPr id="14" name="Picture 13" descr="ParkingManagerSnippet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9256" y="2256584"/>
            <a:ext cx="4597400" cy="1421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253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63612"/>
          </a:xfrm>
          <a:solidFill>
            <a:srgbClr val="C6D9F1"/>
          </a:solidFill>
          <a:ln>
            <a:solidFill>
              <a:srgbClr val="1F497D"/>
            </a:solidFill>
          </a:ln>
        </p:spPr>
        <p:txBody>
          <a:bodyPr>
            <a:normAutofit/>
          </a:bodyPr>
          <a:lstStyle/>
          <a:p>
            <a:r>
              <a:rPr lang="en-US" dirty="0" smtClean="0"/>
              <a:t>CHARIOT Data Layer</a:t>
            </a:r>
            <a:endParaRPr lang="en-US" i="1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1" y="1830547"/>
            <a:ext cx="4143021" cy="4279562"/>
          </a:xfrm>
        </p:spPr>
        <p:txBody>
          <a:bodyPr>
            <a:normAutofit fontScale="55000" lnSpcReduction="20000"/>
          </a:bodyPr>
          <a:lstStyle/>
          <a:p>
            <a:r>
              <a:rPr lang="en-US" dirty="0" smtClean="0"/>
              <a:t>A well-defined data model used to store system information</a:t>
            </a:r>
          </a:p>
          <a:p>
            <a:pPr lvl="1"/>
            <a:r>
              <a:rPr lang="en-US" dirty="0" smtClean="0"/>
              <a:t>Design-time system description</a:t>
            </a:r>
          </a:p>
          <a:p>
            <a:pPr lvl="1"/>
            <a:r>
              <a:rPr lang="en-US" dirty="0" smtClean="0"/>
              <a:t>Runtime system representation</a:t>
            </a:r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dirty="0" smtClean="0"/>
              <a:t>Represents a schema that forms the basis for persistently storing system information in a backend database</a:t>
            </a:r>
          </a:p>
          <a:p>
            <a:pPr lvl="1"/>
            <a:r>
              <a:rPr lang="en-US" dirty="0" smtClean="0"/>
              <a:t>CHARIOT currently uses MongoDB</a:t>
            </a:r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dirty="0" smtClean="0"/>
              <a:t>Helps decouple the design layer from the management layer</a:t>
            </a:r>
          </a:p>
          <a:p>
            <a:pPr lvl="1"/>
            <a:r>
              <a:rPr lang="en-US" dirty="0" smtClean="0"/>
              <a:t>A design layer can comprise any modeling tool that generates system descriptions based on the schema</a:t>
            </a:r>
          </a:p>
          <a:p>
            <a:pPr lvl="1"/>
            <a:r>
              <a:rPr lang="en-US" dirty="0" smtClean="0"/>
              <a:t>A management layer can comprise entities that use the schema to read and update system information stored in the backend database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5088129" y="1631743"/>
            <a:ext cx="4037255" cy="4884956"/>
            <a:chOff x="5088129" y="1631743"/>
            <a:chExt cx="4037255" cy="4884956"/>
          </a:xfrm>
        </p:grpSpPr>
        <p:sp>
          <p:nvSpPr>
            <p:cNvPr id="6" name="Down Arrow 5"/>
            <p:cNvSpPr/>
            <p:nvPr/>
          </p:nvSpPr>
          <p:spPr>
            <a:xfrm>
              <a:off x="7135204" y="2841130"/>
              <a:ext cx="271720" cy="537506"/>
            </a:xfrm>
            <a:prstGeom prst="downArrow">
              <a:avLst>
                <a:gd name="adj1" fmla="val 50000"/>
                <a:gd name="adj2" fmla="val 63593"/>
              </a:avLst>
            </a:prstGeom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7" name="TextBox 6"/>
            <p:cNvSpPr txBox="1"/>
            <p:nvPr/>
          </p:nvSpPr>
          <p:spPr>
            <a:xfrm rot="16200000">
              <a:off x="4637324" y="2082548"/>
              <a:ext cx="12093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/>
                <a:t>Design layer</a:t>
              </a:r>
              <a:endParaRPr lang="en-US" sz="1400" dirty="0"/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5450542" y="1631743"/>
              <a:ext cx="3586700" cy="1209387"/>
            </a:xfrm>
            <a:prstGeom prst="roundRect">
              <a:avLst/>
            </a:prstGeom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 descr="SystemSnippet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67739" y="1766119"/>
              <a:ext cx="760815" cy="940636"/>
            </a:xfrm>
            <a:prstGeom prst="rect">
              <a:avLst/>
            </a:prstGeom>
          </p:spPr>
        </p:pic>
        <p:pic>
          <p:nvPicPr>
            <p:cNvPr id="10" name="Picture 9" descr="ParkingManagerSnippet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91765" y="1766119"/>
              <a:ext cx="1358599" cy="940635"/>
            </a:xfrm>
            <a:prstGeom prst="rect">
              <a:avLst/>
            </a:prstGeom>
          </p:spPr>
        </p:pic>
        <p:pic>
          <p:nvPicPr>
            <p:cNvPr id="11" name="Picture 10" descr="FunctionalitiesSnippet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67918" y="1766119"/>
              <a:ext cx="706471" cy="940636"/>
            </a:xfrm>
            <a:prstGeom prst="rect">
              <a:avLst/>
            </a:prstGeom>
          </p:spPr>
        </p:pic>
        <p:sp>
          <p:nvSpPr>
            <p:cNvPr id="12" name="Rounded Rectangle 11"/>
            <p:cNvSpPr/>
            <p:nvPr/>
          </p:nvSpPr>
          <p:spPr>
            <a:xfrm>
              <a:off x="5450542" y="3378636"/>
              <a:ext cx="3586700" cy="1209387"/>
            </a:xfrm>
            <a:prstGeom prst="roundRect">
              <a:avLst/>
            </a:prstGeom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 rot="16200000">
              <a:off x="4637324" y="3829443"/>
              <a:ext cx="12093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/>
                <a:t>Data layer</a:t>
              </a:r>
              <a:endParaRPr lang="en-US" sz="1400" dirty="0"/>
            </a:p>
          </p:txBody>
        </p: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090715" y="3665070"/>
              <a:ext cx="706471" cy="855765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7823707" y="3378636"/>
              <a:ext cx="11955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 smtClean="0"/>
                <a:t>Data schema</a:t>
              </a:r>
              <a:endParaRPr lang="en-US" sz="1200" i="1" dirty="0"/>
            </a:p>
          </p:txBody>
        </p:sp>
        <p:sp>
          <p:nvSpPr>
            <p:cNvPr id="16" name="Flowchart: Magnetic Disk 7"/>
            <p:cNvSpPr/>
            <p:nvPr/>
          </p:nvSpPr>
          <p:spPr>
            <a:xfrm>
              <a:off x="5559230" y="3714577"/>
              <a:ext cx="815158" cy="739070"/>
            </a:xfrm>
            <a:prstGeom prst="flowChartMagneticDisk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Data Store</a:t>
              </a:r>
              <a:endParaRPr lang="en-US" sz="1200" dirty="0"/>
            </a:p>
          </p:txBody>
        </p:sp>
        <p:sp>
          <p:nvSpPr>
            <p:cNvPr id="17" name="Flowchart: Magnetic Disk 7"/>
            <p:cNvSpPr/>
            <p:nvPr/>
          </p:nvSpPr>
          <p:spPr>
            <a:xfrm>
              <a:off x="6591765" y="3714577"/>
              <a:ext cx="815158" cy="739070"/>
            </a:xfrm>
            <a:prstGeom prst="flowChartMagneticDisk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Data Store</a:t>
              </a:r>
              <a:endParaRPr lang="en-US" sz="1200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559230" y="3401317"/>
              <a:ext cx="184769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 smtClean="0"/>
                <a:t>Resilient data store</a:t>
              </a:r>
              <a:endParaRPr lang="en-US" sz="1200" i="1" dirty="0"/>
            </a:p>
          </p:txBody>
        </p:sp>
        <p:sp>
          <p:nvSpPr>
            <p:cNvPr id="19" name="Down Arrow 18"/>
            <p:cNvSpPr/>
            <p:nvPr/>
          </p:nvSpPr>
          <p:spPr>
            <a:xfrm rot="5400000">
              <a:off x="7552712" y="3923549"/>
              <a:ext cx="369535" cy="489096"/>
            </a:xfrm>
            <a:prstGeom prst="downArrow">
              <a:avLst>
                <a:gd name="adj1" fmla="val 50000"/>
                <a:gd name="adj2" fmla="val 61820"/>
              </a:avLst>
            </a:prstGeom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20" name="Rounded Rectangle 19"/>
            <p:cNvSpPr/>
            <p:nvPr/>
          </p:nvSpPr>
          <p:spPr>
            <a:xfrm>
              <a:off x="5450542" y="5125528"/>
              <a:ext cx="3586700" cy="1075012"/>
            </a:xfrm>
            <a:prstGeom prst="roundRect">
              <a:avLst/>
            </a:prstGeom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5531838" y="5327095"/>
              <a:ext cx="1086878" cy="671882"/>
            </a:xfrm>
            <a:prstGeom prst="rect">
              <a:avLst/>
            </a:prstGeom>
            <a:ln w="19050" cmpd="sng"/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Monitoring</a:t>
              </a:r>
              <a:br>
                <a:rPr lang="en-US" sz="1200" dirty="0" smtClean="0"/>
              </a:br>
              <a:r>
                <a:rPr lang="en-US" sz="1200" dirty="0" smtClean="0"/>
                <a:t>Infrastructure</a:t>
              </a:r>
              <a:endParaRPr lang="en-US" sz="1200" dirty="0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6732116" y="5327095"/>
              <a:ext cx="1068911" cy="671882"/>
            </a:xfrm>
            <a:prstGeom prst="rect">
              <a:avLst/>
            </a:prstGeom>
            <a:ln w="19050" cmpd="sng"/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Deployment</a:t>
              </a:r>
              <a:br>
                <a:rPr lang="en-US" sz="1200" dirty="0" smtClean="0"/>
              </a:br>
              <a:r>
                <a:rPr lang="en-US" sz="1200" dirty="0" smtClean="0"/>
                <a:t>Infrastructure</a:t>
              </a:r>
              <a:endParaRPr lang="en-US" sz="1200" dirty="0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7896019" y="5327095"/>
              <a:ext cx="1032535" cy="671882"/>
            </a:xfrm>
            <a:prstGeom prst="rect">
              <a:avLst/>
            </a:prstGeom>
            <a:ln w="19050" cmpd="sng"/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Management</a:t>
              </a:r>
              <a:br>
                <a:rPr lang="en-US" sz="1200" dirty="0" smtClean="0"/>
              </a:br>
              <a:r>
                <a:rPr lang="en-US" sz="1200" dirty="0" smtClean="0"/>
                <a:t>Engine</a:t>
              </a:r>
              <a:endParaRPr lang="en-US" sz="1200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7406924" y="2841130"/>
              <a:ext cx="171846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Design-time </a:t>
              </a:r>
            </a:p>
            <a:p>
              <a:r>
                <a:rPr lang="en-US" sz="14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system description</a:t>
              </a:r>
              <a:endParaRPr lang="en-US" sz="1400" dirty="0">
                <a:solidFill>
                  <a:schemeClr val="tx2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7406923" y="4588024"/>
              <a:ext cx="163031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solidFill>
                    <a:srgbClr val="558ED5"/>
                  </a:solidFill>
                </a:rPr>
                <a:t>Runtime system representation</a:t>
              </a:r>
              <a:endParaRPr lang="en-US" sz="1400" dirty="0">
                <a:solidFill>
                  <a:srgbClr val="558ED5"/>
                </a:solidFill>
              </a:endParaRPr>
            </a:p>
          </p:txBody>
        </p:sp>
        <p:sp>
          <p:nvSpPr>
            <p:cNvPr id="26" name="Up-Down Arrow 25"/>
            <p:cNvSpPr/>
            <p:nvPr/>
          </p:nvSpPr>
          <p:spPr>
            <a:xfrm>
              <a:off x="7135204" y="4588024"/>
              <a:ext cx="271720" cy="537506"/>
            </a:xfrm>
            <a:prstGeom prst="upDownArrow">
              <a:avLst/>
            </a:prstGeom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/>
            <p:cNvSpPr txBox="1"/>
            <p:nvPr/>
          </p:nvSpPr>
          <p:spPr>
            <a:xfrm rot="16200000">
              <a:off x="4368570" y="5489363"/>
              <a:ext cx="174689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/>
                <a:t>Management layer</a:t>
              </a:r>
              <a:endParaRPr 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726493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63612"/>
          </a:xfrm>
          <a:solidFill>
            <a:srgbClr val="C6D9F1"/>
          </a:solidFill>
          <a:ln>
            <a:solidFill>
              <a:srgbClr val="1F497D"/>
            </a:solidFill>
          </a:ln>
        </p:spPr>
        <p:txBody>
          <a:bodyPr>
            <a:normAutofit/>
          </a:bodyPr>
          <a:lstStyle/>
          <a:p>
            <a:r>
              <a:rPr lang="en-US" dirty="0" smtClean="0"/>
              <a:t>CHARIOT Data Layer</a:t>
            </a:r>
            <a:endParaRPr lang="en-US" i="1" dirty="0"/>
          </a:p>
        </p:txBody>
      </p:sp>
      <p:pic>
        <p:nvPicPr>
          <p:cNvPr id="3" name="Picture 2" descr="DesignTimeSchema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876" y="1769077"/>
            <a:ext cx="7872248" cy="444875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508186" y="6384546"/>
            <a:ext cx="41276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Schema to Store Design-time System Descriptions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313181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63612"/>
          </a:xfrm>
          <a:solidFill>
            <a:srgbClr val="C6D9F1"/>
          </a:solidFill>
          <a:ln>
            <a:solidFill>
              <a:srgbClr val="1F497D"/>
            </a:solidFill>
          </a:ln>
        </p:spPr>
        <p:txBody>
          <a:bodyPr>
            <a:normAutofit/>
          </a:bodyPr>
          <a:lstStyle/>
          <a:p>
            <a:r>
              <a:rPr lang="en-US" dirty="0" smtClean="0"/>
              <a:t>CHARIOT Data Layer</a:t>
            </a:r>
            <a:endParaRPr lang="en-US" i="1" dirty="0"/>
          </a:p>
        </p:txBody>
      </p:sp>
      <p:sp>
        <p:nvSpPr>
          <p:cNvPr id="6" name="TextBox 5"/>
          <p:cNvSpPr txBox="1"/>
          <p:nvPr/>
        </p:nvSpPr>
        <p:spPr>
          <a:xfrm>
            <a:off x="2508186" y="5681452"/>
            <a:ext cx="41276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Schema to Store Runtime System Representations</a:t>
            </a:r>
            <a:endParaRPr lang="en-US" sz="1400" dirty="0"/>
          </a:p>
        </p:txBody>
      </p:sp>
      <p:pic>
        <p:nvPicPr>
          <p:cNvPr id="2" name="Picture 1" descr="RunTimeSchema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869" y="2148285"/>
            <a:ext cx="8418263" cy="3300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714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63612"/>
          </a:xfrm>
          <a:solidFill>
            <a:srgbClr val="C6D9F1"/>
          </a:solidFill>
          <a:ln>
            <a:solidFill>
              <a:srgbClr val="1F497D"/>
            </a:solidFill>
          </a:ln>
        </p:spPr>
        <p:txBody>
          <a:bodyPr>
            <a:normAutofit/>
          </a:bodyPr>
          <a:lstStyle/>
          <a:p>
            <a:r>
              <a:rPr lang="en-US" dirty="0" smtClean="0"/>
              <a:t>Failure model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630826" y="1490547"/>
            <a:ext cx="4055974" cy="1639356"/>
          </a:xfrm>
        </p:spPr>
        <p:txBody>
          <a:bodyPr>
            <a:normAutofit/>
          </a:bodyPr>
          <a:lstStyle/>
          <a:p>
            <a:r>
              <a:rPr lang="en-US" dirty="0" smtClean="0"/>
              <a:t>Application failure</a:t>
            </a:r>
          </a:p>
          <a:p>
            <a:pPr lvl="1"/>
            <a:r>
              <a:rPr lang="en-US" dirty="0" smtClean="0"/>
              <a:t>Application component failure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2863" y="4385628"/>
            <a:ext cx="5895920" cy="2327337"/>
          </a:xfrm>
          <a:prstGeom prst="rect">
            <a:avLst/>
          </a:prstGeom>
        </p:spPr>
      </p:pic>
      <p:sp>
        <p:nvSpPr>
          <p:cNvPr id="7" name="Content Placeholder 4"/>
          <p:cNvSpPr txBox="1">
            <a:spLocks/>
          </p:cNvSpPr>
          <p:nvPr/>
        </p:nvSpPr>
        <p:spPr>
          <a:xfrm>
            <a:off x="457200" y="1490546"/>
            <a:ext cx="4173623" cy="31135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Infrastructure failure</a:t>
            </a:r>
          </a:p>
          <a:p>
            <a:pPr lvl="1"/>
            <a:r>
              <a:rPr lang="en-US" dirty="0" smtClean="0"/>
              <a:t>Network failure</a:t>
            </a:r>
          </a:p>
          <a:p>
            <a:pPr lvl="1"/>
            <a:r>
              <a:rPr lang="en-US" dirty="0" smtClean="0"/>
              <a:t>Node failure</a:t>
            </a:r>
          </a:p>
          <a:p>
            <a:pPr lvl="1"/>
            <a:r>
              <a:rPr lang="en-US" dirty="0" smtClean="0"/>
              <a:t>Device failure</a:t>
            </a:r>
          </a:p>
          <a:p>
            <a:pPr lvl="1"/>
            <a:r>
              <a:rPr lang="en-US" dirty="0" smtClean="0"/>
              <a:t>Process failure</a:t>
            </a:r>
          </a:p>
        </p:txBody>
      </p:sp>
    </p:spTree>
    <p:extLst>
      <p:ext uri="{BB962C8B-B14F-4D97-AF65-F5344CB8AC3E}">
        <p14:creationId xmlns:p14="http://schemas.microsoft.com/office/powerpoint/2010/main" val="213872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8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36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63612"/>
          </a:xfrm>
          <a:solidFill>
            <a:srgbClr val="C6D9F1"/>
          </a:solidFill>
          <a:ln>
            <a:solidFill>
              <a:srgbClr val="1F497D"/>
            </a:solidFill>
          </a:ln>
        </p:spPr>
        <p:txBody>
          <a:bodyPr>
            <a:normAutofit/>
          </a:bodyPr>
          <a:lstStyle/>
          <a:p>
            <a:r>
              <a:rPr lang="en-US" dirty="0" smtClean="0"/>
              <a:t>CHARIOT Management Layer</a:t>
            </a:r>
            <a:endParaRPr lang="en-US" i="1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2" y="1418554"/>
            <a:ext cx="4713674" cy="5213669"/>
          </a:xfrm>
        </p:spPr>
        <p:txBody>
          <a:bodyPr>
            <a:normAutofit fontScale="55000" lnSpcReduction="20000"/>
          </a:bodyPr>
          <a:lstStyle/>
          <a:p>
            <a:r>
              <a:rPr lang="en-US" dirty="0" smtClean="0"/>
              <a:t>Comprises the following entities to implemented a closed </a:t>
            </a:r>
            <a:r>
              <a:rPr lang="en-US" i="1" dirty="0" smtClean="0"/>
              <a:t>sense-plan-act</a:t>
            </a:r>
            <a:r>
              <a:rPr lang="en-US" dirty="0" smtClean="0"/>
              <a:t> loop</a:t>
            </a:r>
          </a:p>
          <a:p>
            <a:pPr lvl="1"/>
            <a:r>
              <a:rPr lang="en-US" dirty="0" smtClean="0"/>
              <a:t>Monitoring Infrastructure</a:t>
            </a:r>
          </a:p>
          <a:p>
            <a:pPr lvl="1"/>
            <a:r>
              <a:rPr lang="en-US" dirty="0" smtClean="0"/>
              <a:t>Management Engine</a:t>
            </a:r>
          </a:p>
          <a:p>
            <a:pPr lvl="1"/>
            <a:r>
              <a:rPr lang="en-US" dirty="0" smtClean="0"/>
              <a:t>Deployment Infrastructure</a:t>
            </a:r>
          </a:p>
          <a:p>
            <a:pPr lvl="1"/>
            <a:endParaRPr lang="en-US" dirty="0"/>
          </a:p>
          <a:p>
            <a:r>
              <a:rPr lang="en-US" dirty="0" smtClean="0"/>
              <a:t>Monitoring infrastructure implemented using ZooKeeper (Server, Clients, Membership watcher)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/>
              <a:t>Collection of Deployment Managers (one on each edge/compute node) implements a deployment infrastructure capable of managing lifecycle of applications hosted on each </a:t>
            </a:r>
            <a:r>
              <a:rPr lang="en-US" dirty="0" smtClean="0"/>
              <a:t>node</a:t>
            </a:r>
          </a:p>
          <a:p>
            <a:endParaRPr lang="en-US" dirty="0"/>
          </a:p>
          <a:p>
            <a:r>
              <a:rPr lang="en-US" dirty="0"/>
              <a:t>T</a:t>
            </a:r>
            <a:r>
              <a:rPr lang="en-US" dirty="0" smtClean="0"/>
              <a:t>he Management Engine is implemented using Z3, a Satisfiability Modulo Theories (SMT) solver</a:t>
            </a:r>
          </a:p>
          <a:p>
            <a:pPr lvl="1"/>
            <a:r>
              <a:rPr lang="en-US" dirty="0" smtClean="0"/>
              <a:t>Responsible for planning reconfiguration actions</a:t>
            </a:r>
          </a:p>
          <a:p>
            <a:pPr lvl="1"/>
            <a:r>
              <a:rPr lang="en-US" dirty="0" smtClean="0"/>
              <a:t>Modeling the problem of reconfiguration by encoding a set of complex SMT constraints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5508793" y="1699285"/>
            <a:ext cx="3429138" cy="2319953"/>
            <a:chOff x="5554153" y="1691578"/>
            <a:chExt cx="3429138" cy="2319953"/>
          </a:xfrm>
        </p:grpSpPr>
        <p:sp>
          <p:nvSpPr>
            <p:cNvPr id="7" name="Rounded Rectangle 6"/>
            <p:cNvSpPr/>
            <p:nvPr/>
          </p:nvSpPr>
          <p:spPr>
            <a:xfrm>
              <a:off x="5554153" y="1702917"/>
              <a:ext cx="3429138" cy="2297723"/>
            </a:xfrm>
            <a:prstGeom prst="roundRect">
              <a:avLst/>
            </a:prstGeom>
            <a:ln/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ound Diagonal Corner Rectangle 7"/>
            <p:cNvSpPr/>
            <p:nvPr/>
          </p:nvSpPr>
          <p:spPr>
            <a:xfrm>
              <a:off x="5617655" y="3212849"/>
              <a:ext cx="1143046" cy="525194"/>
            </a:xfrm>
            <a:prstGeom prst="round2DiagRect">
              <a:avLst/>
            </a:prstGeom>
            <a:ln w="12700" cmpd="sng">
              <a:solidFill>
                <a:schemeClr val="tx1"/>
              </a:solidFill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Deployment</a:t>
              </a:r>
              <a:br>
                <a:rPr lang="en-US" sz="1200" dirty="0" smtClean="0"/>
              </a:br>
              <a:r>
                <a:rPr lang="en-US" sz="1200" dirty="0" smtClean="0"/>
                <a:t>Infrastructure</a:t>
              </a:r>
              <a:endParaRPr lang="en-US" sz="1200" dirty="0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5744660" y="2096813"/>
              <a:ext cx="889036" cy="525194"/>
            </a:xfrm>
            <a:prstGeom prst="roundRect">
              <a:avLst/>
            </a:prstGeom>
            <a:ln/>
            <a:effectLst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Managed</a:t>
              </a:r>
              <a:br>
                <a:rPr lang="en-US" sz="1200" dirty="0" smtClean="0"/>
              </a:br>
              <a:r>
                <a:rPr lang="en-US" sz="1200" dirty="0" smtClean="0"/>
                <a:t>system</a:t>
              </a:r>
              <a:endParaRPr lang="en-US" sz="1200" dirty="0"/>
            </a:p>
          </p:txBody>
        </p:sp>
        <p:sp>
          <p:nvSpPr>
            <p:cNvPr id="10" name="Round Diagonal Corner Rectangle 9"/>
            <p:cNvSpPr/>
            <p:nvPr/>
          </p:nvSpPr>
          <p:spPr>
            <a:xfrm>
              <a:off x="7586235" y="2096813"/>
              <a:ext cx="1270051" cy="525194"/>
            </a:xfrm>
            <a:prstGeom prst="round2DiagRect">
              <a:avLst/>
            </a:prstGeom>
            <a:ln w="12700" cmpd="sng">
              <a:solidFill>
                <a:schemeClr val="tx1"/>
              </a:solidFill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Monitoring</a:t>
              </a:r>
              <a:br>
                <a:rPr lang="en-US" sz="1200" dirty="0" smtClean="0"/>
              </a:br>
              <a:r>
                <a:rPr lang="en-US" sz="1200" dirty="0" smtClean="0"/>
                <a:t>Infrastructure</a:t>
              </a:r>
              <a:endParaRPr lang="en-US" sz="1200" dirty="0"/>
            </a:p>
          </p:txBody>
        </p:sp>
        <p:sp>
          <p:nvSpPr>
            <p:cNvPr id="11" name="Round Diagonal Corner Rectangle 10"/>
            <p:cNvSpPr/>
            <p:nvPr/>
          </p:nvSpPr>
          <p:spPr>
            <a:xfrm>
              <a:off x="7586235" y="3212849"/>
              <a:ext cx="1270051" cy="525194"/>
            </a:xfrm>
            <a:prstGeom prst="round2DiagRect">
              <a:avLst/>
            </a:prstGeom>
            <a:ln w="12700" cmpd="sng">
              <a:solidFill>
                <a:schemeClr val="tx1"/>
              </a:solidFill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Management</a:t>
              </a:r>
              <a:br>
                <a:rPr lang="en-US" sz="1200" dirty="0" smtClean="0"/>
              </a:br>
              <a:r>
                <a:rPr lang="en-US" sz="1200" dirty="0"/>
                <a:t>E</a:t>
              </a:r>
              <a:r>
                <a:rPr lang="en-US" sz="1200" dirty="0" smtClean="0"/>
                <a:t>ngine</a:t>
              </a:r>
              <a:endParaRPr lang="en-US" sz="1200" dirty="0"/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>
              <a:off x="8665778" y="2622006"/>
              <a:ext cx="0" cy="590843"/>
            </a:xfrm>
            <a:prstGeom prst="straightConnector1">
              <a:avLst/>
            </a:prstGeom>
            <a:ln w="12700" cmpd="sng"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 flipH="1">
              <a:off x="6760701" y="3541096"/>
              <a:ext cx="825533" cy="0"/>
            </a:xfrm>
            <a:prstGeom prst="straightConnector1">
              <a:avLst/>
            </a:prstGeom>
            <a:ln w="12700" cmpd="sng"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>
              <a:off x="6633696" y="2228111"/>
              <a:ext cx="952538" cy="0"/>
            </a:xfrm>
            <a:prstGeom prst="straightConnector1">
              <a:avLst/>
            </a:prstGeom>
            <a:ln w="12700" cmpd="sng"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 flipV="1">
              <a:off x="5998671" y="2622006"/>
              <a:ext cx="0" cy="590843"/>
            </a:xfrm>
            <a:prstGeom prst="straightConnector1">
              <a:avLst/>
            </a:prstGeom>
            <a:ln w="12700" cmpd="sng"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6697199" y="2236881"/>
              <a:ext cx="762031" cy="461665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D</a:t>
              </a:r>
              <a:r>
                <a:rPr lang="en-US" sz="1200" i="1" dirty="0" smtClean="0"/>
                <a:t>etect </a:t>
              </a:r>
            </a:p>
            <a:p>
              <a:pPr algn="ctr"/>
              <a:r>
                <a:rPr lang="en-US" sz="1200" i="1" dirty="0" smtClean="0"/>
                <a:t>failure</a:t>
              </a:r>
              <a:endParaRPr lang="en-US" sz="1200" i="1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459230" y="2622006"/>
              <a:ext cx="1206549" cy="461665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i="1" dirty="0" smtClean="0"/>
                <a:t>Initiate</a:t>
              </a:r>
              <a:br>
                <a:rPr lang="en-US" sz="1200" i="1" dirty="0" smtClean="0"/>
              </a:br>
              <a:r>
                <a:rPr lang="en-US" sz="1200" i="1" dirty="0" smtClean="0"/>
                <a:t>reconfiguration</a:t>
              </a:r>
              <a:endParaRPr lang="en-US" sz="1200" i="1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379686" y="3549866"/>
              <a:ext cx="1587564" cy="461665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 smtClean="0"/>
                <a:t>Send </a:t>
              </a:r>
            </a:p>
            <a:p>
              <a:pPr algn="ctr"/>
              <a:r>
                <a:rPr lang="en-US" sz="1200" i="1" dirty="0"/>
                <a:t>r</a:t>
              </a:r>
              <a:r>
                <a:rPr lang="en-US" sz="1200" i="1" dirty="0" smtClean="0"/>
                <a:t>econfiguration plan</a:t>
              </a:r>
              <a:endParaRPr lang="en-US" sz="1200" i="1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998671" y="2576462"/>
              <a:ext cx="1206549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1200" i="1" dirty="0" smtClean="0"/>
                <a:t>Execute</a:t>
              </a:r>
            </a:p>
            <a:p>
              <a:r>
                <a:rPr lang="en-US" sz="1200" i="1" dirty="0"/>
                <a:t>r</a:t>
              </a:r>
              <a:r>
                <a:rPr lang="en-US" sz="1200" i="1" dirty="0" smtClean="0"/>
                <a:t>econfiguration </a:t>
              </a:r>
            </a:p>
            <a:p>
              <a:r>
                <a:rPr lang="en-US" sz="1200" i="1" dirty="0" smtClean="0"/>
                <a:t>actions</a:t>
              </a:r>
              <a:endParaRPr lang="en-US" sz="1200" i="1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7196144" y="1691578"/>
              <a:ext cx="1714569" cy="262597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i="1" dirty="0" smtClean="0"/>
                <a:t>Management layer</a:t>
              </a:r>
              <a:endParaRPr lang="en-US" sz="1400" i="1" dirty="0"/>
            </a:p>
          </p:txBody>
        </p:sp>
      </p:grpSp>
    </p:spTree>
    <p:extLst>
      <p:ext uri="{BB962C8B-B14F-4D97-AF65-F5344CB8AC3E}">
        <p14:creationId xmlns:p14="http://schemas.microsoft.com/office/powerpoint/2010/main" val="917832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Rounded Rectangle 128"/>
          <p:cNvSpPr/>
          <p:nvPr/>
        </p:nvSpPr>
        <p:spPr>
          <a:xfrm>
            <a:off x="1900518" y="5040039"/>
            <a:ext cx="1687800" cy="725084"/>
          </a:xfrm>
          <a:prstGeom prst="roundRect">
            <a:avLst/>
          </a:prstGeom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ounded Rectangle 122"/>
          <p:cNvSpPr/>
          <p:nvPr/>
        </p:nvSpPr>
        <p:spPr>
          <a:xfrm>
            <a:off x="1043886" y="5046603"/>
            <a:ext cx="676763" cy="1100002"/>
          </a:xfrm>
          <a:prstGeom prst="roundRect">
            <a:avLst/>
          </a:prstGeom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04121"/>
            <a:ext cx="8229600" cy="1315469"/>
          </a:xfrm>
          <a:solidFill>
            <a:srgbClr val="C6D9F1"/>
          </a:solidFill>
          <a:ln>
            <a:solidFill>
              <a:srgbClr val="1F497D"/>
            </a:solidFill>
          </a:ln>
        </p:spPr>
        <p:txBody>
          <a:bodyPr>
            <a:normAutofit fontScale="90000"/>
          </a:bodyPr>
          <a:lstStyle/>
          <a:p>
            <a:r>
              <a:rPr lang="en-US" dirty="0" smtClean="0"/>
              <a:t>Management Engine Self-Reconfiguration Logic</a:t>
            </a:r>
            <a:endParaRPr lang="en-US" i="1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2" y="1735050"/>
            <a:ext cx="8229598" cy="2234028"/>
          </a:xfrm>
        </p:spPr>
        <p:txBody>
          <a:bodyPr>
            <a:normAutofit fontScale="55000" lnSpcReduction="20000"/>
          </a:bodyPr>
          <a:lstStyle/>
          <a:p>
            <a:r>
              <a:rPr lang="en-US" dirty="0" smtClean="0"/>
              <a:t>Management Engine responsible for the planning phase</a:t>
            </a:r>
          </a:p>
          <a:p>
            <a:pPr lvl="1"/>
            <a:r>
              <a:rPr lang="en-US" dirty="0"/>
              <a:t>D</a:t>
            </a:r>
            <a:r>
              <a:rPr lang="en-US" dirty="0" smtClean="0"/>
              <a:t>ynamically searching reconfiguration actions at runtime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Uses the concept of </a:t>
            </a:r>
            <a:r>
              <a:rPr lang="en-US" b="1" dirty="0" smtClean="0"/>
              <a:t>configuration space</a:t>
            </a:r>
            <a:r>
              <a:rPr lang="en-US" dirty="0" smtClean="0"/>
              <a:t> and </a:t>
            </a:r>
            <a:r>
              <a:rPr lang="en-US" b="1" dirty="0" smtClean="0"/>
              <a:t>configuration points</a:t>
            </a:r>
          </a:p>
          <a:p>
            <a:pPr lvl="1"/>
            <a:r>
              <a:rPr lang="en-US" dirty="0" smtClean="0"/>
              <a:t>A configuration space represents all possible states a system can attain</a:t>
            </a:r>
          </a:p>
          <a:p>
            <a:pPr lvl="2"/>
            <a:r>
              <a:rPr lang="en-US" dirty="0" smtClean="0"/>
              <a:t>Each possible state is a configuration point</a:t>
            </a:r>
          </a:p>
          <a:p>
            <a:pPr lvl="2"/>
            <a:r>
              <a:rPr lang="en-US" dirty="0" smtClean="0"/>
              <a:t>A configuration space can have multiple configuration points</a:t>
            </a:r>
          </a:p>
          <a:p>
            <a:pPr lvl="1"/>
            <a:r>
              <a:rPr lang="en-US" dirty="0" smtClean="0"/>
              <a:t>Reconfiguration involves transitioning from one configuration point to another in the same configuration space</a:t>
            </a:r>
          </a:p>
        </p:txBody>
      </p:sp>
      <p:sp>
        <p:nvSpPr>
          <p:cNvPr id="101" name="Rectangle 100"/>
          <p:cNvSpPr/>
          <p:nvPr/>
        </p:nvSpPr>
        <p:spPr>
          <a:xfrm>
            <a:off x="967491" y="4279371"/>
            <a:ext cx="3194162" cy="202990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TextBox 101"/>
          <p:cNvSpPr txBox="1"/>
          <p:nvPr/>
        </p:nvSpPr>
        <p:spPr>
          <a:xfrm>
            <a:off x="956150" y="6350252"/>
            <a:ext cx="32055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Configuration Space of an extensible CPS</a:t>
            </a:r>
            <a:endParaRPr lang="en-US" sz="1400" dirty="0"/>
          </a:p>
        </p:txBody>
      </p:sp>
      <p:sp>
        <p:nvSpPr>
          <p:cNvPr id="103" name="Oval 102"/>
          <p:cNvSpPr/>
          <p:nvPr/>
        </p:nvSpPr>
        <p:spPr>
          <a:xfrm>
            <a:off x="1576217" y="4745193"/>
            <a:ext cx="204114" cy="204124"/>
          </a:xfrm>
          <a:prstGeom prst="ellipse">
            <a:avLst/>
          </a:prstGeom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/>
          <p:cNvSpPr/>
          <p:nvPr/>
        </p:nvSpPr>
        <p:spPr>
          <a:xfrm>
            <a:off x="1440140" y="5516328"/>
            <a:ext cx="204114" cy="204124"/>
          </a:xfrm>
          <a:prstGeom prst="ellipse">
            <a:avLst/>
          </a:prstGeom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/>
          <p:cNvSpPr/>
          <p:nvPr/>
        </p:nvSpPr>
        <p:spPr>
          <a:xfrm>
            <a:off x="2068810" y="5142099"/>
            <a:ext cx="204114" cy="204124"/>
          </a:xfrm>
          <a:prstGeom prst="ellipse">
            <a:avLst/>
          </a:prstGeom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105"/>
          <p:cNvSpPr/>
          <p:nvPr/>
        </p:nvSpPr>
        <p:spPr>
          <a:xfrm>
            <a:off x="2238900" y="4502071"/>
            <a:ext cx="204114" cy="204124"/>
          </a:xfrm>
          <a:prstGeom prst="ellipse">
            <a:avLst/>
          </a:prstGeom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/>
          <p:cNvSpPr/>
          <p:nvPr/>
        </p:nvSpPr>
        <p:spPr>
          <a:xfrm>
            <a:off x="2794542" y="5164781"/>
            <a:ext cx="204114" cy="204124"/>
          </a:xfrm>
          <a:prstGeom prst="ellipse">
            <a:avLst/>
          </a:prstGeom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/>
          <p:cNvSpPr/>
          <p:nvPr/>
        </p:nvSpPr>
        <p:spPr>
          <a:xfrm>
            <a:off x="3486261" y="4400009"/>
            <a:ext cx="204114" cy="204124"/>
          </a:xfrm>
          <a:prstGeom prst="ellipse">
            <a:avLst/>
          </a:prstGeom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/>
          <p:cNvSpPr/>
          <p:nvPr/>
        </p:nvSpPr>
        <p:spPr>
          <a:xfrm>
            <a:off x="1994411" y="5992617"/>
            <a:ext cx="204114" cy="204124"/>
          </a:xfrm>
          <a:prstGeom prst="ellipse">
            <a:avLst/>
          </a:prstGeom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/>
          <p:cNvSpPr/>
          <p:nvPr/>
        </p:nvSpPr>
        <p:spPr>
          <a:xfrm>
            <a:off x="1133970" y="5164780"/>
            <a:ext cx="204114" cy="204124"/>
          </a:xfrm>
          <a:prstGeom prst="ellipse">
            <a:avLst/>
          </a:prstGeom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/>
          <p:cNvSpPr/>
          <p:nvPr/>
        </p:nvSpPr>
        <p:spPr>
          <a:xfrm>
            <a:off x="2896599" y="4643131"/>
            <a:ext cx="204114" cy="204124"/>
          </a:xfrm>
          <a:prstGeom prst="ellipse">
            <a:avLst/>
          </a:prstGeom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/>
          <p:cNvSpPr/>
          <p:nvPr/>
        </p:nvSpPr>
        <p:spPr>
          <a:xfrm>
            <a:off x="1145310" y="5845197"/>
            <a:ext cx="204114" cy="204124"/>
          </a:xfrm>
          <a:prstGeom prst="ellipse">
            <a:avLst/>
          </a:prstGeom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/>
          <p:cNvSpPr/>
          <p:nvPr/>
        </p:nvSpPr>
        <p:spPr>
          <a:xfrm>
            <a:off x="2318277" y="5539008"/>
            <a:ext cx="204114" cy="204124"/>
          </a:xfrm>
          <a:prstGeom prst="ellipse">
            <a:avLst/>
          </a:prstGeom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/>
          <p:cNvSpPr/>
          <p:nvPr/>
        </p:nvSpPr>
        <p:spPr>
          <a:xfrm>
            <a:off x="3282147" y="5414266"/>
            <a:ext cx="204114" cy="204124"/>
          </a:xfrm>
          <a:prstGeom prst="ellipse">
            <a:avLst/>
          </a:prstGeom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/>
          <p:cNvSpPr/>
          <p:nvPr/>
        </p:nvSpPr>
        <p:spPr>
          <a:xfrm>
            <a:off x="2856225" y="5856535"/>
            <a:ext cx="204114" cy="204124"/>
          </a:xfrm>
          <a:prstGeom prst="ellipse">
            <a:avLst/>
          </a:prstGeom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/>
          <p:cNvSpPr/>
          <p:nvPr/>
        </p:nvSpPr>
        <p:spPr>
          <a:xfrm>
            <a:off x="3384204" y="6026638"/>
            <a:ext cx="204114" cy="204124"/>
          </a:xfrm>
          <a:prstGeom prst="ellipse">
            <a:avLst/>
          </a:prstGeom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Oval 116"/>
          <p:cNvSpPr/>
          <p:nvPr/>
        </p:nvSpPr>
        <p:spPr>
          <a:xfrm>
            <a:off x="3815110" y="4835915"/>
            <a:ext cx="204114" cy="204124"/>
          </a:xfrm>
          <a:prstGeom prst="ellipse">
            <a:avLst/>
          </a:prstGeom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17"/>
          <p:cNvSpPr/>
          <p:nvPr/>
        </p:nvSpPr>
        <p:spPr>
          <a:xfrm>
            <a:off x="3735734" y="5578007"/>
            <a:ext cx="204114" cy="204124"/>
          </a:xfrm>
          <a:prstGeom prst="ellipse">
            <a:avLst/>
          </a:prstGeom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/>
          <p:cNvSpPr/>
          <p:nvPr/>
        </p:nvSpPr>
        <p:spPr>
          <a:xfrm>
            <a:off x="1236027" y="4411349"/>
            <a:ext cx="204114" cy="204124"/>
          </a:xfrm>
          <a:prstGeom prst="ellipse">
            <a:avLst/>
          </a:prstGeom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Oval 119"/>
          <p:cNvSpPr/>
          <p:nvPr/>
        </p:nvSpPr>
        <p:spPr>
          <a:xfrm>
            <a:off x="1440140" y="5513867"/>
            <a:ext cx="204114" cy="204124"/>
          </a:xfrm>
          <a:prstGeom prst="ellipse">
            <a:avLst/>
          </a:prstGeom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TextBox 120"/>
          <p:cNvSpPr txBox="1"/>
          <p:nvPr/>
        </p:nvSpPr>
        <p:spPr>
          <a:xfrm>
            <a:off x="5057478" y="4277726"/>
            <a:ext cx="362932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5888" indent="-115888">
              <a:buFont typeface="Arial" panose="020B0604020202020204" pitchFamily="34" charset="0"/>
              <a:buChar char="•"/>
            </a:pPr>
            <a:r>
              <a:rPr lang="en-US" dirty="0" smtClean="0"/>
              <a:t>Initial configuration point</a:t>
            </a:r>
          </a:p>
          <a:p>
            <a:pPr marL="115888" indent="-115888">
              <a:buFont typeface="Arial" panose="020B0604020202020204" pitchFamily="34" charset="0"/>
              <a:buChar char="•"/>
            </a:pPr>
            <a:r>
              <a:rPr lang="en-US" dirty="0" smtClean="0"/>
              <a:t>Fault disables part of space</a:t>
            </a:r>
          </a:p>
          <a:p>
            <a:pPr marL="115888" indent="-115888">
              <a:buFont typeface="Arial" panose="020B0604020202020204" pitchFamily="34" charset="0"/>
              <a:buChar char="•"/>
            </a:pPr>
            <a:r>
              <a:rPr lang="en-US" dirty="0" smtClean="0"/>
              <a:t>New configuration point</a:t>
            </a:r>
          </a:p>
          <a:p>
            <a:pPr marL="115888" indent="-115888">
              <a:buFont typeface="Arial" panose="020B0604020202020204" pitchFamily="34" charset="0"/>
              <a:buChar char="•"/>
            </a:pPr>
            <a:r>
              <a:rPr lang="en-US" dirty="0" smtClean="0"/>
              <a:t>Reconfiguration (system recovered)</a:t>
            </a:r>
          </a:p>
          <a:p>
            <a:pPr marL="115888" indent="-115888">
              <a:buFont typeface="Arial" panose="020B0604020202020204" pitchFamily="34" charset="0"/>
              <a:buChar char="•"/>
            </a:pPr>
            <a:r>
              <a:rPr lang="en-US" dirty="0" smtClean="0"/>
              <a:t>Another fault</a:t>
            </a:r>
          </a:p>
          <a:p>
            <a:pPr marL="115888" indent="-115888">
              <a:buFont typeface="Arial" panose="020B0604020202020204" pitchFamily="34" charset="0"/>
              <a:buChar char="•"/>
            </a:pPr>
            <a:r>
              <a:rPr lang="en-US" dirty="0" smtClean="0"/>
              <a:t>New configuration point</a:t>
            </a:r>
          </a:p>
          <a:p>
            <a:pPr marL="115888" indent="-115888">
              <a:buFont typeface="Arial" panose="020B0604020202020204" pitchFamily="34" charset="0"/>
              <a:buChar char="•"/>
            </a:pPr>
            <a:r>
              <a:rPr lang="en-US" dirty="0" smtClean="0"/>
              <a:t>Reconfiguration (system recovered) </a:t>
            </a:r>
          </a:p>
        </p:txBody>
      </p:sp>
      <p:sp>
        <p:nvSpPr>
          <p:cNvPr id="124" name="Oval 123"/>
          <p:cNvSpPr/>
          <p:nvPr/>
        </p:nvSpPr>
        <p:spPr>
          <a:xfrm>
            <a:off x="2066101" y="5142883"/>
            <a:ext cx="204114" cy="204124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6" name="Straight Arrow Connector 125"/>
          <p:cNvCxnSpPr>
            <a:stCxn id="120" idx="7"/>
            <a:endCxn id="124" idx="3"/>
          </p:cNvCxnSpPr>
          <p:nvPr/>
        </p:nvCxnSpPr>
        <p:spPr>
          <a:xfrm flipV="1">
            <a:off x="1614362" y="5317114"/>
            <a:ext cx="481631" cy="22664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0" name="Oval 129"/>
          <p:cNvSpPr/>
          <p:nvPr/>
        </p:nvSpPr>
        <p:spPr>
          <a:xfrm>
            <a:off x="2237371" y="4495157"/>
            <a:ext cx="204114" cy="204124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1" name="Straight Arrow Connector 130"/>
          <p:cNvCxnSpPr>
            <a:stCxn id="124" idx="0"/>
            <a:endCxn id="106" idx="4"/>
          </p:cNvCxnSpPr>
          <p:nvPr/>
        </p:nvCxnSpPr>
        <p:spPr>
          <a:xfrm flipV="1">
            <a:off x="2168158" y="4706195"/>
            <a:ext cx="172799" cy="4366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Rounded Rectangle 1"/>
          <p:cNvSpPr/>
          <p:nvPr/>
        </p:nvSpPr>
        <p:spPr>
          <a:xfrm>
            <a:off x="4871691" y="4897702"/>
            <a:ext cx="2857329" cy="276291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ounded Rectangle 31"/>
          <p:cNvSpPr/>
          <p:nvPr/>
        </p:nvSpPr>
        <p:spPr>
          <a:xfrm>
            <a:off x="4871691" y="5707042"/>
            <a:ext cx="2857329" cy="276291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260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6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9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5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8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1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4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7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0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3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8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3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6" dur="500"/>
                                        <p:tgtEl>
                                          <p:spTgt spid="1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1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4" dur="500"/>
                                        <p:tgtEl>
                                          <p:spTgt spid="1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9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2" dur="500"/>
                                        <p:tgtEl>
                                          <p:spTgt spid="1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7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0" dur="500"/>
                                        <p:tgtEl>
                                          <p:spTgt spid="1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5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8" dur="500"/>
                                        <p:tgtEl>
                                          <p:spTgt spid="1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3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6" dur="500"/>
                                        <p:tgtEl>
                                          <p:spTgt spid="1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1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4" dur="500"/>
                                        <p:tgtEl>
                                          <p:spTgt spid="1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9" grpId="0" animBg="1"/>
      <p:bldP spid="123" grpId="0" animBg="1"/>
      <p:bldP spid="101" grpId="0" animBg="1"/>
      <p:bldP spid="102" grpId="0"/>
      <p:bldP spid="103" grpId="0" animBg="1"/>
      <p:bldP spid="104" grpId="0" animBg="1"/>
      <p:bldP spid="105" grpId="0" animBg="1"/>
      <p:bldP spid="106" grpId="0" animBg="1"/>
      <p:bldP spid="107" grpId="0" animBg="1"/>
      <p:bldP spid="108" grpId="0" animBg="1"/>
      <p:bldP spid="109" grpId="0" animBg="1"/>
      <p:bldP spid="110" grpId="0" animBg="1"/>
      <p:bldP spid="111" grpId="0" animBg="1"/>
      <p:bldP spid="112" grpId="0" animBg="1"/>
      <p:bldP spid="113" grpId="0" animBg="1"/>
      <p:bldP spid="114" grpId="0" animBg="1"/>
      <p:bldP spid="115" grpId="0" animBg="1"/>
      <p:bldP spid="116" grpId="0" animBg="1"/>
      <p:bldP spid="117" grpId="0" animBg="1"/>
      <p:bldP spid="118" grpId="0" animBg="1"/>
      <p:bldP spid="119" grpId="0" animBg="1"/>
      <p:bldP spid="120" grpId="0" animBg="1"/>
      <p:bldP spid="124" grpId="0" animBg="1"/>
      <p:bldP spid="130" grpId="0" animBg="1"/>
      <p:bldP spid="2" grpId="0" animBg="1"/>
      <p:bldP spid="3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112517"/>
            <a:ext cx="8229600" cy="1346560"/>
          </a:xfrm>
          <a:solidFill>
            <a:srgbClr val="C6D9F1"/>
          </a:solidFill>
          <a:ln>
            <a:solidFill>
              <a:srgbClr val="1F497D"/>
            </a:solidFill>
          </a:ln>
        </p:spPr>
        <p:txBody>
          <a:bodyPr>
            <a:normAutofit fontScale="90000"/>
          </a:bodyPr>
          <a:lstStyle/>
          <a:p>
            <a:r>
              <a:rPr lang="en-US" dirty="0" smtClean="0"/>
              <a:t>Configuration Point Computation (CPC) Algorithm</a:t>
            </a:r>
            <a:endParaRPr lang="en-US" i="1" dirty="0"/>
          </a:p>
        </p:txBody>
      </p:sp>
      <p:sp>
        <p:nvSpPr>
          <p:cNvPr id="2" name="Rounded Rectangle 1"/>
          <p:cNvSpPr/>
          <p:nvPr/>
        </p:nvSpPr>
        <p:spPr>
          <a:xfrm>
            <a:off x="457200" y="2448495"/>
            <a:ext cx="2494720" cy="816496"/>
          </a:xfrm>
          <a:prstGeom prst="roundRect">
            <a:avLst/>
          </a:prstGeom>
          <a:effectLst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u="sng" dirty="0" smtClean="0"/>
              <a:t>Phase 1</a:t>
            </a:r>
            <a:r>
              <a:rPr lang="en-US" dirty="0" smtClean="0"/>
              <a:t>: Instances computation phase</a:t>
            </a:r>
            <a:endParaRPr lang="en-US" dirty="0"/>
          </a:p>
        </p:txBody>
      </p:sp>
      <p:sp>
        <p:nvSpPr>
          <p:cNvPr id="20" name="Rounded Rectangle 19"/>
          <p:cNvSpPr/>
          <p:nvPr/>
        </p:nvSpPr>
        <p:spPr>
          <a:xfrm>
            <a:off x="457200" y="4506038"/>
            <a:ext cx="2494720" cy="816496"/>
          </a:xfrm>
          <a:prstGeom prst="roundRect">
            <a:avLst/>
          </a:prstGeom>
          <a:effectLst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u="sng" dirty="0" smtClean="0"/>
              <a:t>Phase 2</a:t>
            </a:r>
            <a:r>
              <a:rPr lang="en-US" dirty="0" smtClean="0"/>
              <a:t>: Constraints encoding phase</a:t>
            </a:r>
            <a:endParaRPr lang="en-US" dirty="0"/>
          </a:p>
        </p:txBody>
      </p:sp>
      <p:sp>
        <p:nvSpPr>
          <p:cNvPr id="22" name="Rounded Rectangle 21"/>
          <p:cNvSpPr/>
          <p:nvPr/>
        </p:nvSpPr>
        <p:spPr>
          <a:xfrm>
            <a:off x="457200" y="5849163"/>
            <a:ext cx="2494720" cy="816496"/>
          </a:xfrm>
          <a:prstGeom prst="roundRect">
            <a:avLst/>
          </a:prstGeom>
          <a:effectLst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u="sng" dirty="0" smtClean="0"/>
              <a:t>Phase 3</a:t>
            </a:r>
            <a:r>
              <a:rPr lang="en-US" dirty="0" smtClean="0"/>
              <a:t>: Solution computation phase</a:t>
            </a:r>
            <a:endParaRPr lang="en-US" dirty="0"/>
          </a:p>
        </p:txBody>
      </p:sp>
      <p:sp>
        <p:nvSpPr>
          <p:cNvPr id="6" name="Down Arrow 5"/>
          <p:cNvSpPr/>
          <p:nvPr/>
        </p:nvSpPr>
        <p:spPr>
          <a:xfrm>
            <a:off x="1551476" y="3264991"/>
            <a:ext cx="283491" cy="1241047"/>
          </a:xfrm>
          <a:prstGeom prst="downArrow">
            <a:avLst/>
          </a:prstGeom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Down Arrow 22"/>
          <p:cNvSpPr/>
          <p:nvPr/>
        </p:nvSpPr>
        <p:spPr>
          <a:xfrm>
            <a:off x="1557147" y="5322534"/>
            <a:ext cx="283491" cy="503947"/>
          </a:xfrm>
          <a:prstGeom prst="downArrow">
            <a:avLst/>
          </a:prstGeom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Line Callout 1 (Border and Accent Bar) 23"/>
          <p:cNvSpPr/>
          <p:nvPr/>
        </p:nvSpPr>
        <p:spPr>
          <a:xfrm>
            <a:off x="3696718" y="1654687"/>
            <a:ext cx="4990081" cy="2494848"/>
          </a:xfrm>
          <a:prstGeom prst="accentBorderCallout1">
            <a:avLst>
              <a:gd name="adj1" fmla="val 48553"/>
              <a:gd name="adj2" fmla="val -7626"/>
              <a:gd name="adj3" fmla="val 48513"/>
              <a:gd name="adj4" fmla="val -14972"/>
            </a:avLst>
          </a:prstGeom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/>
              <a:buChar char="•"/>
            </a:pPr>
            <a:r>
              <a:rPr lang="en-US" sz="1400" dirty="0"/>
              <a:t>C</a:t>
            </a:r>
            <a:r>
              <a:rPr lang="en-US" sz="1400" dirty="0" smtClean="0"/>
              <a:t>omponent instances not modeled, so needs to be computed</a:t>
            </a:r>
          </a:p>
          <a:p>
            <a:pPr marL="285750" indent="-285750">
              <a:buFont typeface="Arial"/>
              <a:buChar char="•"/>
            </a:pPr>
            <a:endParaRPr lang="en-US" sz="1400" dirty="0" smtClean="0"/>
          </a:p>
          <a:p>
            <a:pPr marL="285750" indent="-285750">
              <a:buFont typeface="Arial"/>
              <a:buChar char="•"/>
            </a:pPr>
            <a:r>
              <a:rPr lang="en-US" sz="1400" dirty="0" smtClean="0"/>
              <a:t>Compute functionality instances based on system description provided at design-time</a:t>
            </a:r>
          </a:p>
          <a:p>
            <a:endParaRPr lang="en-US" sz="1400" dirty="0" smtClean="0"/>
          </a:p>
          <a:p>
            <a:pPr marL="285750" indent="-285750">
              <a:buFont typeface="Arial"/>
              <a:buChar char="•"/>
            </a:pPr>
            <a:r>
              <a:rPr lang="en-US" sz="1400" dirty="0" smtClean="0"/>
              <a:t>Compute component instances based on functionality instances</a:t>
            </a:r>
          </a:p>
          <a:p>
            <a:pPr marL="742950" lvl="1" indent="-285750">
              <a:buFont typeface="Arial"/>
              <a:buChar char="•"/>
            </a:pPr>
            <a:r>
              <a:rPr lang="en-US" sz="1400" dirty="0" smtClean="0"/>
              <a:t>Map functionality instances to component types</a:t>
            </a:r>
          </a:p>
          <a:p>
            <a:pPr lvl="1"/>
            <a:endParaRPr lang="en-US" sz="1400" dirty="0" smtClean="0"/>
          </a:p>
          <a:p>
            <a:pPr marL="285750" indent="-285750">
              <a:buFont typeface="Arial"/>
              <a:buChar char="•"/>
            </a:pPr>
            <a:r>
              <a:rPr lang="en-US" sz="1400" dirty="0" smtClean="0"/>
              <a:t>Determine dependencies between component instances</a:t>
            </a:r>
            <a:endParaRPr lang="en-US" sz="1400" dirty="0"/>
          </a:p>
        </p:txBody>
      </p:sp>
      <p:sp>
        <p:nvSpPr>
          <p:cNvPr id="25" name="Line Callout 1 (Border and Accent Bar) 24"/>
          <p:cNvSpPr/>
          <p:nvPr/>
        </p:nvSpPr>
        <p:spPr>
          <a:xfrm>
            <a:off x="3696719" y="4455715"/>
            <a:ext cx="4990082" cy="923519"/>
          </a:xfrm>
          <a:prstGeom prst="accentBorderCallout1">
            <a:avLst>
              <a:gd name="adj1" fmla="val 48553"/>
              <a:gd name="adj2" fmla="val -7626"/>
              <a:gd name="adj3" fmla="val 48968"/>
              <a:gd name="adj4" fmla="val -14745"/>
            </a:avLst>
          </a:prstGeom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/>
              <a:buChar char="•"/>
            </a:pPr>
            <a:r>
              <a:rPr lang="en-US" sz="1400" dirty="0" smtClean="0"/>
              <a:t>Encoding SMT constraints using component instances, their dependencies, and available resources</a:t>
            </a:r>
          </a:p>
          <a:p>
            <a:pPr marL="742950" lvl="1" indent="-285750">
              <a:buFont typeface="Arial"/>
              <a:buChar char="•"/>
            </a:pPr>
            <a:r>
              <a:rPr lang="en-US" sz="1400" dirty="0" smtClean="0"/>
              <a:t>Forms the problem space for the Z3 solver</a:t>
            </a:r>
          </a:p>
        </p:txBody>
      </p:sp>
      <p:sp>
        <p:nvSpPr>
          <p:cNvPr id="26" name="Line Callout 1 (Border and Accent Bar) 25"/>
          <p:cNvSpPr/>
          <p:nvPr/>
        </p:nvSpPr>
        <p:spPr>
          <a:xfrm>
            <a:off x="3696717" y="5769788"/>
            <a:ext cx="4990082" cy="1010684"/>
          </a:xfrm>
          <a:prstGeom prst="accentBorderCallout1">
            <a:avLst>
              <a:gd name="adj1" fmla="val 48553"/>
              <a:gd name="adj2" fmla="val -7626"/>
              <a:gd name="adj3" fmla="val 48968"/>
              <a:gd name="adj4" fmla="val -14745"/>
            </a:avLst>
          </a:prstGeom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/>
              <a:buChar char="•"/>
            </a:pPr>
            <a:r>
              <a:rPr lang="en-US" sz="1400" dirty="0" smtClean="0"/>
              <a:t>Invoke Z3 solver using encoded constraints</a:t>
            </a:r>
          </a:p>
          <a:p>
            <a:pPr marL="285750" indent="-285750">
              <a:buFont typeface="Arial"/>
              <a:buChar char="•"/>
            </a:pPr>
            <a:endParaRPr lang="en-US" sz="1400" dirty="0"/>
          </a:p>
          <a:p>
            <a:pPr marL="285750" indent="-285750">
              <a:buFont typeface="Arial"/>
              <a:buChar char="•"/>
            </a:pPr>
            <a:r>
              <a:rPr lang="en-US" sz="1400" dirty="0" smtClean="0"/>
              <a:t>Solver output non-deterministic, so apply least distance heuristic to compute </a:t>
            </a:r>
            <a:r>
              <a:rPr lang="en-US" sz="1400" i="1" dirty="0" smtClean="0"/>
              <a:t>optimal</a:t>
            </a:r>
            <a:r>
              <a:rPr lang="en-US" sz="1400" dirty="0" smtClean="0"/>
              <a:t> solution</a:t>
            </a:r>
            <a:endParaRPr lang="en-US" sz="1400" i="1" dirty="0" smtClean="0"/>
          </a:p>
        </p:txBody>
      </p:sp>
    </p:spTree>
    <p:extLst>
      <p:ext uri="{BB962C8B-B14F-4D97-AF65-F5344CB8AC3E}">
        <p14:creationId xmlns:p14="http://schemas.microsoft.com/office/powerpoint/2010/main" val="78563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0" grpId="0" animBg="1"/>
      <p:bldP spid="22" grpId="0" animBg="1"/>
      <p:bldP spid="6" grpId="0" animBg="1"/>
      <p:bldP spid="23" grpId="0" animBg="1"/>
      <p:bldP spid="24" grpId="0" animBg="1"/>
      <p:bldP spid="25" grpId="0" animBg="1"/>
      <p:bldP spid="2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63612"/>
          </a:xfrm>
          <a:solidFill>
            <a:srgbClr val="C6D9F1"/>
          </a:solidFill>
          <a:ln>
            <a:solidFill>
              <a:srgbClr val="1F497D"/>
            </a:solidFill>
          </a:ln>
        </p:spPr>
        <p:txBody>
          <a:bodyPr>
            <a:normAutofit fontScale="90000"/>
          </a:bodyPr>
          <a:lstStyle/>
          <a:p>
            <a:r>
              <a:rPr lang="en-US" dirty="0" smtClean="0"/>
              <a:t>Functionality Instance Computation</a:t>
            </a:r>
            <a:endParaRPr lang="en-US" i="1" dirty="0"/>
          </a:p>
        </p:txBody>
      </p:sp>
      <p:pic>
        <p:nvPicPr>
          <p:cNvPr id="2" name="Picture 1" descr="Screen Shot 2016-09-05 at 12.26.3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1934" y="1533180"/>
            <a:ext cx="6560132" cy="514775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291934" y="2801035"/>
            <a:ext cx="7394866" cy="827836"/>
          </a:xfrm>
          <a:prstGeom prst="rect">
            <a:avLst/>
          </a:prstGeom>
          <a:noFill/>
          <a:ln w="3175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291934" y="4677149"/>
            <a:ext cx="7394866" cy="301209"/>
          </a:xfrm>
          <a:prstGeom prst="rect">
            <a:avLst/>
          </a:prstGeom>
          <a:noFill/>
          <a:ln w="3175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291934" y="5010993"/>
            <a:ext cx="7394866" cy="262212"/>
          </a:xfrm>
          <a:prstGeom prst="rect">
            <a:avLst/>
          </a:prstGeom>
          <a:noFill/>
          <a:ln w="3175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291934" y="5545369"/>
            <a:ext cx="7394866" cy="301210"/>
          </a:xfrm>
          <a:prstGeom prst="rect">
            <a:avLst/>
          </a:prstGeom>
          <a:noFill/>
          <a:ln w="3175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291934" y="6242100"/>
            <a:ext cx="7394866" cy="301210"/>
          </a:xfrm>
          <a:prstGeom prst="rect">
            <a:avLst/>
          </a:prstGeom>
          <a:noFill/>
          <a:ln w="3175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266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17938"/>
            <a:ext cx="8229600" cy="963612"/>
          </a:xfrm>
          <a:solidFill>
            <a:srgbClr val="C6D9F1"/>
          </a:solidFill>
          <a:ln>
            <a:solidFill>
              <a:srgbClr val="1F497D"/>
            </a:solidFill>
          </a:ln>
        </p:spPr>
        <p:txBody>
          <a:bodyPr>
            <a:normAutofit/>
          </a:bodyPr>
          <a:lstStyle/>
          <a:p>
            <a:r>
              <a:rPr lang="en-US" dirty="0" smtClean="0"/>
              <a:t>CHARIOT Encoded Constraints</a:t>
            </a:r>
            <a:endParaRPr lang="en-US" i="1" dirty="0"/>
          </a:p>
        </p:txBody>
      </p:sp>
      <p:sp>
        <p:nvSpPr>
          <p:cNvPr id="10" name="Content Placeholder 4"/>
          <p:cNvSpPr>
            <a:spLocks noGrp="1"/>
          </p:cNvSpPr>
          <p:nvPr>
            <p:ph idx="1"/>
          </p:nvPr>
        </p:nvSpPr>
        <p:spPr>
          <a:xfrm>
            <a:off x="457203" y="1746390"/>
            <a:ext cx="4430182" cy="4604135"/>
          </a:xfrm>
        </p:spPr>
        <p:txBody>
          <a:bodyPr>
            <a:normAutofit fontScale="47500" lnSpcReduction="20000"/>
          </a:bodyPr>
          <a:lstStyle/>
          <a:p>
            <a:r>
              <a:rPr lang="en-US" dirty="0"/>
              <a:t>Since reconfiguration involves transitioning from one configuration point to another, constraints that represent a configuration point are of utmost </a:t>
            </a:r>
            <a:r>
              <a:rPr lang="en-US" dirty="0" smtClean="0"/>
              <a:t>importance</a:t>
            </a:r>
          </a:p>
          <a:p>
            <a:pPr marL="0" indent="0">
              <a:buNone/>
            </a:pP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Constraints to ensure component instances that must be deployed are always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deployed</a:t>
            </a:r>
          </a:p>
          <a:p>
            <a:pPr marL="0" indent="0">
              <a:buNone/>
            </a:pP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Constraints to ensure component instances that communicate with each other are either deployed on the same node or on nodes that have network links between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them</a:t>
            </a:r>
          </a:p>
          <a:p>
            <a:pPr marL="0" indent="0">
              <a:buNone/>
            </a:pP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Constraints to ensure resources provided-required relationships are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valid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Constraints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to ensure proper management of component instances that are part of a replication group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Constraints to represent failures, such as node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failures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0815" y="1576290"/>
            <a:ext cx="3257003" cy="216598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3712" y="3823899"/>
            <a:ext cx="1851706" cy="31471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10283" y="3708257"/>
            <a:ext cx="1362077" cy="538675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>
            <a:off x="5613127" y="1655673"/>
            <a:ext cx="11340" cy="154227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6202785" y="1576290"/>
            <a:ext cx="2358643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7109958" y="1321974"/>
            <a:ext cx="6633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Nodes</a:t>
            </a:r>
            <a:endParaRPr lang="en-US" sz="1200" dirty="0"/>
          </a:p>
        </p:txBody>
      </p:sp>
      <p:sp>
        <p:nvSpPr>
          <p:cNvPr id="22" name="TextBox 21"/>
          <p:cNvSpPr txBox="1"/>
          <p:nvPr/>
        </p:nvSpPr>
        <p:spPr>
          <a:xfrm rot="16200000">
            <a:off x="4685328" y="2215754"/>
            <a:ext cx="1576291" cy="2746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Component instances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807928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  <p:bldP spid="20" grpId="0"/>
      <p:bldP spid="2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17938"/>
            <a:ext cx="8229600" cy="963612"/>
          </a:xfrm>
          <a:solidFill>
            <a:srgbClr val="C6D9F1"/>
          </a:solidFill>
          <a:ln>
            <a:solidFill>
              <a:srgbClr val="1F497D"/>
            </a:solidFill>
          </a:ln>
        </p:spPr>
        <p:txBody>
          <a:bodyPr>
            <a:normAutofit/>
          </a:bodyPr>
          <a:lstStyle/>
          <a:p>
            <a:r>
              <a:rPr lang="en-US" dirty="0" smtClean="0"/>
              <a:t>CHARIOT Encoded Constraints</a:t>
            </a:r>
            <a:endParaRPr lang="en-US" i="1" dirty="0"/>
          </a:p>
        </p:txBody>
      </p:sp>
      <p:sp>
        <p:nvSpPr>
          <p:cNvPr id="10" name="Content Placeholder 4"/>
          <p:cNvSpPr>
            <a:spLocks noGrp="1"/>
          </p:cNvSpPr>
          <p:nvPr>
            <p:ph idx="1"/>
          </p:nvPr>
        </p:nvSpPr>
        <p:spPr>
          <a:xfrm>
            <a:off x="457203" y="1746390"/>
            <a:ext cx="4430182" cy="4604135"/>
          </a:xfrm>
        </p:spPr>
        <p:txBody>
          <a:bodyPr>
            <a:normAutofit fontScale="47500" lnSpcReduction="20000"/>
          </a:bodyPr>
          <a:lstStyle/>
          <a:p>
            <a:r>
              <a:rPr lang="en-US" dirty="0">
                <a:solidFill>
                  <a:srgbClr val="A6A6A6"/>
                </a:solidFill>
              </a:rPr>
              <a:t>Since reconfiguration involves transitioning from one configuration point to another, constraints that represent a configuration point are of utmost </a:t>
            </a:r>
            <a:r>
              <a:rPr lang="en-US" dirty="0" smtClean="0">
                <a:solidFill>
                  <a:srgbClr val="A6A6A6"/>
                </a:solidFill>
              </a:rPr>
              <a:t>importance</a:t>
            </a:r>
          </a:p>
          <a:p>
            <a:pPr marL="0" indent="0">
              <a:buNone/>
            </a:pP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dirty="0"/>
              <a:t>Constraints to ensure component instances that must be deployed are always </a:t>
            </a:r>
            <a:r>
              <a:rPr lang="en-US" dirty="0" smtClean="0"/>
              <a:t>deployed</a:t>
            </a:r>
          </a:p>
          <a:p>
            <a:pPr marL="0" indent="0">
              <a:buNone/>
            </a:pP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Constraints to ensure component instances that communicate with each other are either deployed on the same node or on nodes that have network links between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them</a:t>
            </a:r>
          </a:p>
          <a:p>
            <a:pPr marL="0" indent="0">
              <a:buNone/>
            </a:pP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Constraints to ensure resources provided-required relationships are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valid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Constraints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to ensure proper management of component instances that are part of a replication group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Constraints to represent failures, such as node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failures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0815" y="1576290"/>
            <a:ext cx="3257003" cy="216598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3712" y="3823899"/>
            <a:ext cx="1851706" cy="31471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10283" y="3708257"/>
            <a:ext cx="1362077" cy="538675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>
            <a:off x="5613127" y="1655673"/>
            <a:ext cx="11340" cy="154227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 rot="16200000">
            <a:off x="4685328" y="2215754"/>
            <a:ext cx="1576291" cy="2746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Component instances</a:t>
            </a:r>
            <a:endParaRPr lang="en-US" sz="1200" dirty="0"/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6202785" y="1576290"/>
            <a:ext cx="2358643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7109958" y="1321974"/>
            <a:ext cx="6633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Nodes</a:t>
            </a:r>
            <a:endParaRPr lang="en-US" sz="1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11345" y="4661498"/>
            <a:ext cx="1645972" cy="543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986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17938"/>
            <a:ext cx="8229600" cy="963612"/>
          </a:xfrm>
          <a:solidFill>
            <a:srgbClr val="C6D9F1"/>
          </a:solidFill>
          <a:ln>
            <a:solidFill>
              <a:srgbClr val="1F497D"/>
            </a:solidFill>
          </a:ln>
        </p:spPr>
        <p:txBody>
          <a:bodyPr>
            <a:normAutofit/>
          </a:bodyPr>
          <a:lstStyle/>
          <a:p>
            <a:r>
              <a:rPr lang="en-US" dirty="0" smtClean="0"/>
              <a:t>CHARIOT Encoded Constraints</a:t>
            </a:r>
            <a:endParaRPr lang="en-US" i="1" dirty="0"/>
          </a:p>
        </p:txBody>
      </p:sp>
      <p:sp>
        <p:nvSpPr>
          <p:cNvPr id="10" name="Content Placeholder 4"/>
          <p:cNvSpPr>
            <a:spLocks noGrp="1"/>
          </p:cNvSpPr>
          <p:nvPr>
            <p:ph idx="1"/>
          </p:nvPr>
        </p:nvSpPr>
        <p:spPr>
          <a:xfrm>
            <a:off x="457203" y="1746390"/>
            <a:ext cx="4430182" cy="4604135"/>
          </a:xfrm>
        </p:spPr>
        <p:txBody>
          <a:bodyPr>
            <a:normAutofit fontScale="47500" lnSpcReduction="20000"/>
          </a:bodyPr>
          <a:lstStyle/>
          <a:p>
            <a:r>
              <a:rPr lang="en-US" dirty="0">
                <a:solidFill>
                  <a:srgbClr val="A6A6A6"/>
                </a:solidFill>
              </a:rPr>
              <a:t>Since reconfiguration involves transitioning from one configuration point to another, constraints that represent a configuration point are of utmost </a:t>
            </a:r>
            <a:r>
              <a:rPr lang="en-US" dirty="0" smtClean="0">
                <a:solidFill>
                  <a:srgbClr val="A6A6A6"/>
                </a:solidFill>
              </a:rPr>
              <a:t>importance</a:t>
            </a:r>
          </a:p>
          <a:p>
            <a:pPr marL="0" indent="0">
              <a:buNone/>
            </a:pP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Constraints to ensure component instances that must be deployed are always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deployed</a:t>
            </a:r>
          </a:p>
          <a:p>
            <a:pPr marL="0" indent="0">
              <a:buNone/>
            </a:pP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dirty="0">
                <a:solidFill>
                  <a:srgbClr val="000000"/>
                </a:solidFill>
              </a:rPr>
              <a:t>Constraints to ensure component instances that communicate with each other are either deployed on the same node or on nodes that have network links between </a:t>
            </a:r>
            <a:r>
              <a:rPr lang="en-US" dirty="0" smtClean="0">
                <a:solidFill>
                  <a:srgbClr val="000000"/>
                </a:solidFill>
              </a:rPr>
              <a:t>them</a:t>
            </a:r>
          </a:p>
          <a:p>
            <a:pPr marL="0" indent="0">
              <a:buNone/>
            </a:pP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Constraints to ensure resources provided-required relationships are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valid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Constraints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to ensure proper management of component instances that are part of a replication group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Constraints to represent failures, such as node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failures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8049" y="2199988"/>
            <a:ext cx="3340905" cy="198762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8725" y="4694719"/>
            <a:ext cx="4168488" cy="63039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808005" y="4297937"/>
            <a:ext cx="43544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Let </a:t>
            </a:r>
            <a:r>
              <a:rPr lang="en-US" sz="1600" i="1" dirty="0" smtClean="0"/>
              <a:t>c</a:t>
            </a:r>
            <a:r>
              <a:rPr lang="en-US" sz="1600" i="1" baseline="-25000" dirty="0" smtClean="0"/>
              <a:t>s</a:t>
            </a:r>
            <a:r>
              <a:rPr lang="en-US" sz="1200" dirty="0" smtClean="0"/>
              <a:t> and </a:t>
            </a:r>
            <a:r>
              <a:rPr lang="en-US" sz="1600" i="1" dirty="0" smtClean="0"/>
              <a:t>c</a:t>
            </a:r>
            <a:r>
              <a:rPr lang="en-US" sz="1600" i="1" baseline="-25000" dirty="0" smtClean="0"/>
              <a:t>d</a:t>
            </a:r>
            <a:r>
              <a:rPr lang="en-US" sz="1200" dirty="0" smtClean="0"/>
              <a:t> be two component instances with inter-dependency</a:t>
            </a:r>
            <a:endParaRPr lang="en-US" sz="1200" dirty="0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6312265" y="2178485"/>
            <a:ext cx="2358643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219438" y="1924169"/>
            <a:ext cx="6633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Nodes</a:t>
            </a:r>
            <a:endParaRPr lang="en-US" sz="1200" dirty="0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5645971" y="2299230"/>
            <a:ext cx="0" cy="128099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 rot="16200000">
            <a:off x="5166908" y="2775014"/>
            <a:ext cx="678821" cy="2746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Nodes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566457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17938"/>
            <a:ext cx="8229600" cy="963612"/>
          </a:xfrm>
          <a:solidFill>
            <a:srgbClr val="C6D9F1"/>
          </a:solidFill>
          <a:ln>
            <a:solidFill>
              <a:srgbClr val="1F497D"/>
            </a:solidFill>
          </a:ln>
        </p:spPr>
        <p:txBody>
          <a:bodyPr>
            <a:normAutofit/>
          </a:bodyPr>
          <a:lstStyle/>
          <a:p>
            <a:r>
              <a:rPr lang="en-US" dirty="0" smtClean="0"/>
              <a:t>CHARIOT Encoded Constraints</a:t>
            </a:r>
            <a:endParaRPr lang="en-US" i="1" dirty="0"/>
          </a:p>
        </p:txBody>
      </p:sp>
      <p:sp>
        <p:nvSpPr>
          <p:cNvPr id="10" name="Content Placeholder 4"/>
          <p:cNvSpPr>
            <a:spLocks noGrp="1"/>
          </p:cNvSpPr>
          <p:nvPr>
            <p:ph idx="1"/>
          </p:nvPr>
        </p:nvSpPr>
        <p:spPr>
          <a:xfrm>
            <a:off x="457203" y="1746390"/>
            <a:ext cx="4430182" cy="4604135"/>
          </a:xfrm>
        </p:spPr>
        <p:txBody>
          <a:bodyPr>
            <a:normAutofit fontScale="47500" lnSpcReduction="20000"/>
          </a:bodyPr>
          <a:lstStyle/>
          <a:p>
            <a:r>
              <a:rPr lang="en-US" dirty="0">
                <a:solidFill>
                  <a:srgbClr val="A6A6A6"/>
                </a:solidFill>
              </a:rPr>
              <a:t>Since reconfiguration involves transitioning from one configuration point to another, constraints that represent a configuration point are of utmost </a:t>
            </a:r>
            <a:r>
              <a:rPr lang="en-US" dirty="0" smtClean="0">
                <a:solidFill>
                  <a:srgbClr val="A6A6A6"/>
                </a:solidFill>
              </a:rPr>
              <a:t>importance</a:t>
            </a:r>
          </a:p>
          <a:p>
            <a:pPr marL="0" indent="0">
              <a:buNone/>
            </a:pP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Constraints to ensure component instances that must be deployed are always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deployed</a:t>
            </a:r>
          </a:p>
          <a:p>
            <a:pPr marL="0" indent="0">
              <a:buNone/>
            </a:pP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Constraints to ensure component instances that communicate with each other are either deployed on the same node or on nodes that have network links between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them</a:t>
            </a:r>
          </a:p>
          <a:p>
            <a:pPr marL="0" indent="0">
              <a:buNone/>
            </a:pP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dirty="0"/>
              <a:t>Constraints to ensure resources provided-required relationships are </a:t>
            </a:r>
            <a:r>
              <a:rPr lang="en-US" dirty="0" smtClean="0"/>
              <a:t>valid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Constraints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to ensure proper management of component instances that are part of a replication group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Constraints to represent failures, such as node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failures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7700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6638" y="4325582"/>
            <a:ext cx="3514880" cy="211182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6638" y="2466739"/>
            <a:ext cx="3593351" cy="1309927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17938"/>
            <a:ext cx="8229600" cy="963612"/>
          </a:xfrm>
          <a:solidFill>
            <a:srgbClr val="C6D9F1"/>
          </a:solidFill>
          <a:ln>
            <a:solidFill>
              <a:srgbClr val="1F497D"/>
            </a:solidFill>
          </a:ln>
        </p:spPr>
        <p:txBody>
          <a:bodyPr>
            <a:normAutofit/>
          </a:bodyPr>
          <a:lstStyle/>
          <a:p>
            <a:r>
              <a:rPr lang="en-US" dirty="0" smtClean="0"/>
              <a:t>CHARIOT Encoded Constraints</a:t>
            </a:r>
            <a:endParaRPr lang="en-US" i="1" dirty="0"/>
          </a:p>
        </p:txBody>
      </p:sp>
      <p:sp>
        <p:nvSpPr>
          <p:cNvPr id="10" name="Content Placeholder 4"/>
          <p:cNvSpPr>
            <a:spLocks noGrp="1"/>
          </p:cNvSpPr>
          <p:nvPr>
            <p:ph idx="1"/>
          </p:nvPr>
        </p:nvSpPr>
        <p:spPr>
          <a:xfrm>
            <a:off x="457203" y="1746390"/>
            <a:ext cx="4430182" cy="4604135"/>
          </a:xfrm>
        </p:spPr>
        <p:txBody>
          <a:bodyPr>
            <a:normAutofit fontScale="47500" lnSpcReduction="20000"/>
          </a:bodyPr>
          <a:lstStyle/>
          <a:p>
            <a:r>
              <a:rPr lang="en-US" dirty="0">
                <a:solidFill>
                  <a:srgbClr val="A6A6A6"/>
                </a:solidFill>
              </a:rPr>
              <a:t>Since reconfiguration involves transitioning from one configuration point to another, constraints that represent a configuration point are of utmost </a:t>
            </a:r>
            <a:r>
              <a:rPr lang="en-US" dirty="0" smtClean="0">
                <a:solidFill>
                  <a:srgbClr val="A6A6A6"/>
                </a:solidFill>
              </a:rPr>
              <a:t>importance</a:t>
            </a:r>
          </a:p>
          <a:p>
            <a:pPr marL="0" indent="0">
              <a:buNone/>
            </a:pP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Constraints to ensure component instances that must be deployed are always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deployed</a:t>
            </a:r>
          </a:p>
          <a:p>
            <a:pPr marL="0" indent="0">
              <a:buNone/>
            </a:pP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Constraints to ensure component instances that communicate with each other are either deployed on the same node or on nodes that have network links between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them</a:t>
            </a:r>
          </a:p>
          <a:p>
            <a:pPr marL="0" indent="0">
              <a:buNone/>
            </a:pP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dirty="0"/>
              <a:t>Constraints to ensure resources provided-required relationships are </a:t>
            </a:r>
            <a:r>
              <a:rPr lang="en-US" dirty="0" smtClean="0"/>
              <a:t>valid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Constraints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to ensure proper management of component instances that are part of a replication group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Constraints to represent failures, such as node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failures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6463605" y="2415450"/>
            <a:ext cx="2358643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7370778" y="2161134"/>
            <a:ext cx="6633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Nodes</a:t>
            </a:r>
            <a:endParaRPr lang="en-US" sz="1200" dirty="0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5456994" y="2415450"/>
            <a:ext cx="0" cy="98661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 rot="16200000">
            <a:off x="4742618" y="2655255"/>
            <a:ext cx="10092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Cumulative </a:t>
            </a:r>
          </a:p>
          <a:p>
            <a:pPr algn="ctr"/>
            <a:r>
              <a:rPr lang="en-US" sz="1200" dirty="0" smtClean="0"/>
              <a:t>resources</a:t>
            </a:r>
            <a:endParaRPr lang="en-US" sz="1200" dirty="0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6395565" y="4291559"/>
            <a:ext cx="2358643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6395565" y="4037243"/>
            <a:ext cx="23586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Component instances</a:t>
            </a:r>
            <a:endParaRPr lang="en-US" sz="1200" dirty="0"/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5456994" y="4296493"/>
            <a:ext cx="0" cy="98661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 rot="16200000">
            <a:off x="4742618" y="4536298"/>
            <a:ext cx="10092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Cumulative </a:t>
            </a:r>
          </a:p>
          <a:p>
            <a:pPr algn="ctr"/>
            <a:r>
              <a:rPr lang="en-US" sz="1200" dirty="0" smtClean="0"/>
              <a:t>resources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213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17938"/>
            <a:ext cx="8229600" cy="963612"/>
          </a:xfrm>
          <a:solidFill>
            <a:srgbClr val="C6D9F1"/>
          </a:solidFill>
          <a:ln>
            <a:solidFill>
              <a:srgbClr val="1F497D"/>
            </a:solidFill>
          </a:ln>
        </p:spPr>
        <p:txBody>
          <a:bodyPr>
            <a:normAutofit/>
          </a:bodyPr>
          <a:lstStyle/>
          <a:p>
            <a:r>
              <a:rPr lang="en-US" dirty="0" smtClean="0"/>
              <a:t>CHARIOT Encoded Constraints</a:t>
            </a:r>
            <a:endParaRPr lang="en-US" i="1" dirty="0"/>
          </a:p>
        </p:txBody>
      </p:sp>
      <p:sp>
        <p:nvSpPr>
          <p:cNvPr id="10" name="Content Placeholder 4"/>
          <p:cNvSpPr>
            <a:spLocks noGrp="1"/>
          </p:cNvSpPr>
          <p:nvPr>
            <p:ph idx="1"/>
          </p:nvPr>
        </p:nvSpPr>
        <p:spPr>
          <a:xfrm>
            <a:off x="457203" y="1746390"/>
            <a:ext cx="4430182" cy="4604135"/>
          </a:xfrm>
        </p:spPr>
        <p:txBody>
          <a:bodyPr>
            <a:normAutofit fontScale="47500" lnSpcReduction="20000"/>
          </a:bodyPr>
          <a:lstStyle/>
          <a:p>
            <a:r>
              <a:rPr lang="en-US" dirty="0">
                <a:solidFill>
                  <a:srgbClr val="A6A6A6"/>
                </a:solidFill>
              </a:rPr>
              <a:t>Since reconfiguration involves transitioning from one configuration point to another, constraints that represent a configuration point are of utmost </a:t>
            </a:r>
            <a:r>
              <a:rPr lang="en-US" dirty="0" smtClean="0">
                <a:solidFill>
                  <a:srgbClr val="A6A6A6"/>
                </a:solidFill>
              </a:rPr>
              <a:t>importance</a:t>
            </a:r>
          </a:p>
          <a:p>
            <a:pPr marL="0" indent="0">
              <a:buNone/>
            </a:pP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Constraints to ensure component instances that must be deployed are always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deployed</a:t>
            </a:r>
          </a:p>
          <a:p>
            <a:pPr marL="0" indent="0">
              <a:buNone/>
            </a:pP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Constraints to ensure component instances that communicate with each other are either deployed on the same node or on nodes that have network links between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them</a:t>
            </a:r>
          </a:p>
          <a:p>
            <a:pPr marL="0" indent="0">
              <a:buNone/>
            </a:pP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Constraints to ensure resources provided-required relationships are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valid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dirty="0"/>
              <a:t>Constraints </a:t>
            </a:r>
            <a:r>
              <a:rPr lang="en-US" dirty="0" smtClean="0"/>
              <a:t>to ensure proper management of component instances that are part of a replication group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Constraints to represent failures, such as node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failures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7431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62369" y="1680548"/>
            <a:ext cx="5121902" cy="4440510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Why is a management infrastructure necessary?</a:t>
            </a:r>
          </a:p>
          <a:p>
            <a:pPr lvl="1"/>
            <a:r>
              <a:rPr lang="en-US" dirty="0" smtClean="0"/>
              <a:t>Multi-tenancy means multiple, simultaneous applications</a:t>
            </a:r>
          </a:p>
          <a:p>
            <a:pPr lvl="1"/>
            <a:r>
              <a:rPr lang="en-US" dirty="0" smtClean="0"/>
              <a:t>Dynamic nature means applications as well as resources can be added, removed, modified at runtime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 smtClean="0"/>
              <a:t>Extensible CPS are often remotely deployed</a:t>
            </a:r>
          </a:p>
          <a:p>
            <a:pPr lvl="1"/>
            <a:r>
              <a:rPr lang="en-US" dirty="0" smtClean="0"/>
              <a:t>System should be autonomous (closed loop)</a:t>
            </a:r>
          </a:p>
          <a:p>
            <a:pPr lvl="2"/>
            <a:r>
              <a:rPr lang="en-US" dirty="0" smtClean="0"/>
              <a:t>Management infrastructure –&gt; Autonomous  controller</a:t>
            </a:r>
          </a:p>
          <a:p>
            <a:pPr lvl="2"/>
            <a:r>
              <a:rPr lang="en-US" dirty="0" smtClean="0"/>
              <a:t>Extensible CPS -&gt; Management system</a:t>
            </a:r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dirty="0" smtClean="0"/>
              <a:t>A resilience and autonomous management infrastructure is key to attaining continuous evolution and operation</a:t>
            </a:r>
          </a:p>
        </p:txBody>
      </p:sp>
      <p:grpSp>
        <p:nvGrpSpPr>
          <p:cNvPr id="46" name="Group 45"/>
          <p:cNvGrpSpPr/>
          <p:nvPr/>
        </p:nvGrpSpPr>
        <p:grpSpPr>
          <a:xfrm>
            <a:off x="6041538" y="2259733"/>
            <a:ext cx="2726498" cy="3515470"/>
            <a:chOff x="6225464" y="1304132"/>
            <a:chExt cx="2726498" cy="3515470"/>
          </a:xfrm>
        </p:grpSpPr>
        <p:sp>
          <p:nvSpPr>
            <p:cNvPr id="7" name="Rounded Rectangle 6"/>
            <p:cNvSpPr/>
            <p:nvPr/>
          </p:nvSpPr>
          <p:spPr>
            <a:xfrm>
              <a:off x="6225464" y="2012896"/>
              <a:ext cx="1179323" cy="669073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Management</a:t>
              </a:r>
              <a:br>
                <a:rPr lang="en-US" sz="1200" dirty="0" smtClean="0"/>
              </a:br>
              <a:r>
                <a:rPr lang="en-US" sz="1200" dirty="0" smtClean="0"/>
                <a:t>Infrastructure</a:t>
              </a:r>
              <a:endParaRPr lang="en-US" sz="1200" dirty="0"/>
            </a:p>
          </p:txBody>
        </p:sp>
        <p:cxnSp>
          <p:nvCxnSpPr>
            <p:cNvPr id="9" name="Straight Arrow Connector 8"/>
            <p:cNvCxnSpPr>
              <a:endCxn id="7" idx="0"/>
            </p:cNvCxnSpPr>
            <p:nvPr/>
          </p:nvCxnSpPr>
          <p:spPr>
            <a:xfrm>
              <a:off x="6815126" y="1304132"/>
              <a:ext cx="0" cy="708764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3" name="Rounded Rectangle 12"/>
            <p:cNvSpPr/>
            <p:nvPr/>
          </p:nvSpPr>
          <p:spPr>
            <a:xfrm>
              <a:off x="6225464" y="3446738"/>
              <a:ext cx="1179323" cy="669073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Managed</a:t>
              </a:r>
              <a:br>
                <a:rPr lang="en-US" sz="1200" dirty="0" smtClean="0"/>
              </a:br>
              <a:r>
                <a:rPr lang="en-US" sz="1200" dirty="0" smtClean="0"/>
                <a:t>System</a:t>
              </a:r>
              <a:endParaRPr lang="en-US" sz="1200" dirty="0"/>
            </a:p>
          </p:txBody>
        </p:sp>
        <p:cxnSp>
          <p:nvCxnSpPr>
            <p:cNvPr id="14" name="Straight Arrow Connector 13"/>
            <p:cNvCxnSpPr>
              <a:stCxn id="7" idx="2"/>
              <a:endCxn id="13" idx="0"/>
            </p:cNvCxnSpPr>
            <p:nvPr/>
          </p:nvCxnSpPr>
          <p:spPr>
            <a:xfrm>
              <a:off x="6815126" y="2681969"/>
              <a:ext cx="0" cy="76476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>
              <a:stCxn id="13" idx="2"/>
            </p:cNvCxnSpPr>
            <p:nvPr/>
          </p:nvCxnSpPr>
          <p:spPr>
            <a:xfrm>
              <a:off x="6815126" y="4115811"/>
              <a:ext cx="0" cy="7037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1" name="Rounded Rectangle 20"/>
            <p:cNvSpPr/>
            <p:nvPr/>
          </p:nvSpPr>
          <p:spPr>
            <a:xfrm>
              <a:off x="7949086" y="2702564"/>
              <a:ext cx="1002876" cy="669073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Observers/</a:t>
              </a:r>
              <a:br>
                <a:rPr lang="en-US" sz="1200" dirty="0" smtClean="0"/>
              </a:br>
              <a:r>
                <a:rPr lang="en-US" sz="1200" dirty="0" smtClean="0"/>
                <a:t>Monitors</a:t>
              </a:r>
              <a:endParaRPr lang="en-US" sz="1200" dirty="0"/>
            </a:p>
          </p:txBody>
        </p:sp>
        <p:cxnSp>
          <p:nvCxnSpPr>
            <p:cNvPr id="23" name="Straight Connector 22"/>
            <p:cNvCxnSpPr>
              <a:stCxn id="7" idx="3"/>
            </p:cNvCxnSpPr>
            <p:nvPr/>
          </p:nvCxnSpPr>
          <p:spPr>
            <a:xfrm flipV="1">
              <a:off x="7404787" y="2336093"/>
              <a:ext cx="1045737" cy="11340"/>
            </a:xfrm>
            <a:prstGeom prst="line">
              <a:avLst/>
            </a:prstGeom>
            <a:ln>
              <a:headEnd type="arrow"/>
              <a:tailEnd type="non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21" idx="0"/>
            </p:cNvCxnSpPr>
            <p:nvPr/>
          </p:nvCxnSpPr>
          <p:spPr>
            <a:xfrm flipV="1">
              <a:off x="8450524" y="2336093"/>
              <a:ext cx="0" cy="366471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endCxn id="21" idx="2"/>
            </p:cNvCxnSpPr>
            <p:nvPr/>
          </p:nvCxnSpPr>
          <p:spPr>
            <a:xfrm flipV="1">
              <a:off x="8450524" y="3371637"/>
              <a:ext cx="0" cy="42097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>
              <a:stCxn id="13" idx="3"/>
            </p:cNvCxnSpPr>
            <p:nvPr/>
          </p:nvCxnSpPr>
          <p:spPr>
            <a:xfrm>
              <a:off x="7404787" y="3781275"/>
              <a:ext cx="1045737" cy="1134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6" name="TextBox 35"/>
            <p:cNvSpPr txBox="1"/>
            <p:nvPr/>
          </p:nvSpPr>
          <p:spPr>
            <a:xfrm>
              <a:off x="6815126" y="1485569"/>
              <a:ext cx="13494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i="1" dirty="0" smtClean="0"/>
                <a:t>Desired behavior</a:t>
              </a:r>
              <a:endParaRPr lang="en-US" sz="1200" i="1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6815126" y="2806012"/>
              <a:ext cx="134941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i="1" dirty="0" smtClean="0"/>
                <a:t>Management</a:t>
              </a:r>
              <a:br>
                <a:rPr lang="en-US" sz="1200" i="1" dirty="0" smtClean="0"/>
              </a:br>
              <a:r>
                <a:rPr lang="en-US" sz="1200" i="1" dirty="0" smtClean="0"/>
                <a:t>Actions</a:t>
              </a:r>
              <a:endParaRPr lang="en-US" sz="1200" i="1" dirty="0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6815127" y="4302921"/>
              <a:ext cx="113396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i="1" dirty="0" smtClean="0"/>
                <a:t>Functionalities</a:t>
              </a:r>
              <a:endParaRPr lang="en-US" sz="1200" i="1" dirty="0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7472134" y="2051893"/>
              <a:ext cx="13494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i="1" dirty="0" smtClean="0"/>
                <a:t>Observer behavior</a:t>
              </a:r>
              <a:endParaRPr lang="en-US" sz="1200" i="1" dirty="0"/>
            </a:p>
          </p:txBody>
        </p:sp>
      </p:grpSp>
      <p:sp>
        <p:nvSpPr>
          <p:cNvPr id="25" name="Title 3"/>
          <p:cNvSpPr>
            <a:spLocks noGrp="1"/>
          </p:cNvSpPr>
          <p:nvPr>
            <p:ph type="title"/>
          </p:nvPr>
        </p:nvSpPr>
        <p:spPr>
          <a:xfrm>
            <a:off x="457200" y="166760"/>
            <a:ext cx="8229600" cy="1250878"/>
          </a:xfrm>
          <a:solidFill>
            <a:srgbClr val="C6D9F1"/>
          </a:solidFill>
          <a:ln>
            <a:solidFill>
              <a:srgbClr val="1F497D"/>
            </a:solidFill>
          </a:ln>
        </p:spPr>
        <p:txBody>
          <a:bodyPr>
            <a:normAutofit fontScale="90000"/>
          </a:bodyPr>
          <a:lstStyle/>
          <a:p>
            <a:r>
              <a:rPr lang="en-US" dirty="0" smtClean="0"/>
              <a:t>A Resilient Deployment and Reconfiguration Infrastructure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1562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3557" y="3256940"/>
            <a:ext cx="3810118" cy="425529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17938"/>
            <a:ext cx="8229600" cy="963612"/>
          </a:xfrm>
          <a:solidFill>
            <a:srgbClr val="C6D9F1"/>
          </a:solidFill>
          <a:ln>
            <a:solidFill>
              <a:srgbClr val="1F497D"/>
            </a:solidFill>
          </a:ln>
        </p:spPr>
        <p:txBody>
          <a:bodyPr>
            <a:normAutofit/>
          </a:bodyPr>
          <a:lstStyle/>
          <a:p>
            <a:r>
              <a:rPr lang="en-US" dirty="0" smtClean="0"/>
              <a:t>CHARIOT Encoded Constraints</a:t>
            </a:r>
            <a:endParaRPr lang="en-US" i="1" dirty="0"/>
          </a:p>
        </p:txBody>
      </p:sp>
      <p:sp>
        <p:nvSpPr>
          <p:cNvPr id="10" name="Content Placeholder 4"/>
          <p:cNvSpPr>
            <a:spLocks noGrp="1"/>
          </p:cNvSpPr>
          <p:nvPr>
            <p:ph idx="1"/>
          </p:nvPr>
        </p:nvSpPr>
        <p:spPr>
          <a:xfrm>
            <a:off x="457203" y="1746390"/>
            <a:ext cx="4430182" cy="4604135"/>
          </a:xfrm>
        </p:spPr>
        <p:txBody>
          <a:bodyPr>
            <a:normAutofit fontScale="47500" lnSpcReduction="20000"/>
          </a:bodyPr>
          <a:lstStyle/>
          <a:p>
            <a:r>
              <a:rPr lang="en-US" dirty="0">
                <a:solidFill>
                  <a:srgbClr val="A6A6A6"/>
                </a:solidFill>
              </a:rPr>
              <a:t>Since reconfiguration involves transitioning from one configuration point to another, constraints that represent a configuration point are of utmost </a:t>
            </a:r>
            <a:r>
              <a:rPr lang="en-US" dirty="0" smtClean="0">
                <a:solidFill>
                  <a:srgbClr val="A6A6A6"/>
                </a:solidFill>
              </a:rPr>
              <a:t>importance</a:t>
            </a:r>
          </a:p>
          <a:p>
            <a:pPr marL="0" indent="0">
              <a:buNone/>
            </a:pP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Constraints to ensure component instances that must be deployed are always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deployed</a:t>
            </a:r>
          </a:p>
          <a:p>
            <a:pPr marL="0" indent="0">
              <a:buNone/>
            </a:pP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Constraints to ensure component instances that communicate with each other are either deployed on the same node or on nodes that have network links between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them</a:t>
            </a:r>
          </a:p>
          <a:p>
            <a:pPr marL="0" indent="0">
              <a:buNone/>
            </a:pP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Constraints to ensure resources provided-required relationships are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valid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dirty="0"/>
              <a:t>Constraints </a:t>
            </a:r>
            <a:r>
              <a:rPr lang="en-US" dirty="0" smtClean="0"/>
              <a:t>to ensure proper management of component instances that are part of a replication group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Constraints to represent failures, such as node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failures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193556" y="1882470"/>
            <a:ext cx="3810118" cy="1815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Assign</a:t>
            </a:r>
            <a:r>
              <a:rPr lang="en-US" sz="1400" dirty="0" smtClean="0"/>
              <a:t> constraint for per-node replication</a:t>
            </a:r>
          </a:p>
          <a:p>
            <a:pPr algn="ctr"/>
            <a:endParaRPr lang="en-US" sz="1400" dirty="0"/>
          </a:p>
          <a:p>
            <a:pPr algn="ctr"/>
            <a:r>
              <a:rPr lang="en-US" sz="1200" dirty="0" smtClean="0"/>
              <a:t>Let </a:t>
            </a:r>
            <a:r>
              <a:rPr lang="en-US" sz="1600" i="1" dirty="0" smtClean="0"/>
              <a:t>c</a:t>
            </a:r>
            <a:r>
              <a:rPr lang="en-US" sz="1200" dirty="0" smtClean="0"/>
              <a:t> be a component instance that should be </a:t>
            </a:r>
            <a:br>
              <a:rPr lang="en-US" sz="1200" dirty="0" smtClean="0"/>
            </a:br>
            <a:r>
              <a:rPr lang="en-US" sz="1200" dirty="0" smtClean="0"/>
              <a:t>assigned to a node </a:t>
            </a:r>
            <a:r>
              <a:rPr lang="en-US" sz="1600" i="1" dirty="0" smtClean="0"/>
              <a:t>n</a:t>
            </a:r>
          </a:p>
          <a:p>
            <a:pPr algn="ctr"/>
            <a:endParaRPr lang="en-US" sz="1600" i="1" dirty="0"/>
          </a:p>
          <a:p>
            <a:pPr algn="ctr"/>
            <a:endParaRPr lang="en-US" sz="1200" i="1" dirty="0" smtClean="0"/>
          </a:p>
          <a:p>
            <a:pPr algn="ctr"/>
            <a:endParaRPr lang="en-US" sz="1200" i="1" dirty="0"/>
          </a:p>
          <a:p>
            <a:pPr algn="ctr"/>
            <a:endParaRPr lang="en-US" sz="1200" i="1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5193556" y="4275220"/>
            <a:ext cx="3810118" cy="184665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Collocate</a:t>
            </a:r>
            <a:r>
              <a:rPr lang="en-US" sz="1400" dirty="0" smtClean="0"/>
              <a:t> constraint to collocate component instances and their consensus service providers</a:t>
            </a:r>
          </a:p>
          <a:p>
            <a:pPr algn="ctr"/>
            <a:endParaRPr lang="en-US" sz="1400" dirty="0" smtClean="0"/>
          </a:p>
          <a:p>
            <a:pPr algn="ctr"/>
            <a:r>
              <a:rPr lang="en-US" sz="1200" dirty="0" smtClean="0"/>
              <a:t>Let </a:t>
            </a:r>
            <a:r>
              <a:rPr lang="en-US" sz="1600" i="1" dirty="0" smtClean="0"/>
              <a:t>c</a:t>
            </a:r>
            <a:r>
              <a:rPr lang="en-US" sz="1600" i="1" baseline="-25000" dirty="0" smtClean="0"/>
              <a:t>1</a:t>
            </a:r>
            <a:r>
              <a:rPr lang="en-US" sz="1200" dirty="0" smtClean="0"/>
              <a:t> and </a:t>
            </a:r>
            <a:r>
              <a:rPr lang="en-US" sz="1600" i="1" dirty="0"/>
              <a:t>c</a:t>
            </a:r>
            <a:r>
              <a:rPr lang="en-US" sz="1600" i="1" baseline="-25000" dirty="0" smtClean="0"/>
              <a:t>2</a:t>
            </a:r>
            <a:r>
              <a:rPr lang="en-US" sz="1600" baseline="-25000" dirty="0" smtClean="0"/>
              <a:t> </a:t>
            </a:r>
            <a:r>
              <a:rPr lang="en-US" sz="1200" dirty="0" smtClean="0"/>
              <a:t>be two component instances that </a:t>
            </a:r>
          </a:p>
          <a:p>
            <a:pPr algn="ctr"/>
            <a:r>
              <a:rPr lang="en-US" sz="1200" dirty="0" smtClean="0"/>
              <a:t>needs to be collocated</a:t>
            </a:r>
          </a:p>
          <a:p>
            <a:pPr algn="ctr"/>
            <a:endParaRPr lang="en-US" sz="1600" i="1" dirty="0" smtClean="0"/>
          </a:p>
          <a:p>
            <a:pPr algn="ctr"/>
            <a:endParaRPr lang="en-US" sz="1600" i="1" dirty="0"/>
          </a:p>
          <a:p>
            <a:pPr algn="ctr"/>
            <a:endParaRPr lang="en-US" sz="1200" i="1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5998" y="5522187"/>
            <a:ext cx="2381332" cy="47626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4038" y="2925560"/>
            <a:ext cx="2143182" cy="298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527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5616" y="2342538"/>
            <a:ext cx="2047568" cy="610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4443" y="4119987"/>
            <a:ext cx="1825280" cy="510216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17938"/>
            <a:ext cx="8229600" cy="963612"/>
          </a:xfrm>
          <a:solidFill>
            <a:srgbClr val="C6D9F1"/>
          </a:solidFill>
          <a:ln>
            <a:solidFill>
              <a:srgbClr val="1F497D"/>
            </a:solidFill>
          </a:ln>
        </p:spPr>
        <p:txBody>
          <a:bodyPr>
            <a:normAutofit/>
          </a:bodyPr>
          <a:lstStyle/>
          <a:p>
            <a:r>
              <a:rPr lang="en-US" dirty="0" smtClean="0"/>
              <a:t>CHARIOT Encoded Constraints</a:t>
            </a:r>
            <a:endParaRPr lang="en-US" i="1" dirty="0"/>
          </a:p>
        </p:txBody>
      </p:sp>
      <p:sp>
        <p:nvSpPr>
          <p:cNvPr id="10" name="Content Placeholder 4"/>
          <p:cNvSpPr>
            <a:spLocks noGrp="1"/>
          </p:cNvSpPr>
          <p:nvPr>
            <p:ph idx="1"/>
          </p:nvPr>
        </p:nvSpPr>
        <p:spPr>
          <a:xfrm>
            <a:off x="457203" y="1746390"/>
            <a:ext cx="4430182" cy="4604135"/>
          </a:xfrm>
        </p:spPr>
        <p:txBody>
          <a:bodyPr>
            <a:normAutofit fontScale="47500" lnSpcReduction="20000"/>
          </a:bodyPr>
          <a:lstStyle/>
          <a:p>
            <a:r>
              <a:rPr lang="en-US" dirty="0">
                <a:solidFill>
                  <a:srgbClr val="A6A6A6"/>
                </a:solidFill>
              </a:rPr>
              <a:t>Since reconfiguration involves transitioning from one configuration point to another, constraints that represent a configuration point are of utmost </a:t>
            </a:r>
            <a:r>
              <a:rPr lang="en-US" dirty="0" smtClean="0">
                <a:solidFill>
                  <a:srgbClr val="A6A6A6"/>
                </a:solidFill>
              </a:rPr>
              <a:t>importance</a:t>
            </a:r>
          </a:p>
          <a:p>
            <a:pPr marL="0" indent="0">
              <a:buNone/>
            </a:pP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Constraints to ensure component instances that must be deployed are always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deployed</a:t>
            </a:r>
          </a:p>
          <a:p>
            <a:pPr marL="0" indent="0">
              <a:buNone/>
            </a:pP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Constraints to ensure component instances that communicate with each other are either deployed on the same node or on nodes that have network links between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them</a:t>
            </a:r>
          </a:p>
          <a:p>
            <a:pPr marL="0" indent="0">
              <a:buNone/>
            </a:pP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Constraints to ensure resources provided-required relationships are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valid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dirty="0"/>
              <a:t>Constraints </a:t>
            </a:r>
            <a:r>
              <a:rPr lang="en-US" dirty="0" smtClean="0"/>
              <a:t>to ensure proper management of component instances that are part of a replication group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Constraints to represent failures, such as node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failures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193556" y="1644330"/>
            <a:ext cx="3810118" cy="31085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For range-based replications, ensure “M out of N” semantics</a:t>
            </a:r>
          </a:p>
          <a:p>
            <a:endParaRPr lang="en-US" sz="1400" b="1" dirty="0"/>
          </a:p>
          <a:p>
            <a:endParaRPr lang="en-US" sz="1400" dirty="0" smtClean="0"/>
          </a:p>
          <a:p>
            <a:r>
              <a:rPr lang="en-US" sz="1400" dirty="0" smtClean="0"/>
              <a:t>Initial deployment: </a:t>
            </a:r>
          </a:p>
          <a:p>
            <a:endParaRPr lang="en-US" sz="1400" dirty="0"/>
          </a:p>
          <a:p>
            <a:endParaRPr lang="en-US" sz="1400" dirty="0"/>
          </a:p>
          <a:p>
            <a:r>
              <a:rPr lang="en-US" sz="1400" dirty="0"/>
              <a:t>N</a:t>
            </a:r>
            <a:r>
              <a:rPr lang="en-US" sz="1400" dirty="0" smtClean="0"/>
              <a:t>on-initial deployments: Use </a:t>
            </a:r>
            <a:r>
              <a:rPr lang="en-US" sz="1400" b="1" dirty="0" smtClean="0"/>
              <a:t>at-least</a:t>
            </a:r>
            <a:r>
              <a:rPr lang="en-US" sz="1400" dirty="0" smtClean="0"/>
              <a:t> constraint </a:t>
            </a:r>
            <a:endParaRPr lang="en-US" sz="1400" dirty="0"/>
          </a:p>
          <a:p>
            <a:endParaRPr lang="en-US" sz="1400" dirty="0" smtClean="0"/>
          </a:p>
          <a:p>
            <a:r>
              <a:rPr lang="en-US" sz="1400" dirty="0" smtClean="0"/>
              <a:t/>
            </a:r>
            <a:br>
              <a:rPr lang="en-US" sz="1400" dirty="0" smtClean="0"/>
            </a:br>
            <a:endParaRPr lang="en-US" sz="1400" dirty="0" smtClean="0"/>
          </a:p>
          <a:p>
            <a:endParaRPr lang="en-US" sz="1400" dirty="0" smtClean="0"/>
          </a:p>
          <a:p>
            <a:r>
              <a:rPr lang="en-US" sz="1400" dirty="0" smtClean="0"/>
              <a:t>Ideal solution:</a:t>
            </a:r>
          </a:p>
          <a:p>
            <a:endParaRPr lang="en-US" sz="1400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5193556" y="4910260"/>
            <a:ext cx="3810118" cy="160043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Distribute</a:t>
            </a:r>
            <a:r>
              <a:rPr lang="en-US" sz="1400" dirty="0" smtClean="0"/>
              <a:t> constraint to ensure replicas are always deployed on different nodes</a:t>
            </a:r>
          </a:p>
          <a:p>
            <a:pPr algn="ctr"/>
            <a:endParaRPr lang="en-US" sz="1400" dirty="0" smtClean="0"/>
          </a:p>
          <a:p>
            <a:pPr algn="ctr"/>
            <a:endParaRPr lang="en-US" sz="1600" i="1" dirty="0" smtClean="0"/>
          </a:p>
          <a:p>
            <a:pPr algn="ctr"/>
            <a:endParaRPr lang="en-US" sz="1600" i="1" dirty="0"/>
          </a:p>
          <a:p>
            <a:pPr algn="ctr"/>
            <a:endParaRPr lang="en-US" sz="1200" i="1" dirty="0" smtClean="0"/>
          </a:p>
          <a:p>
            <a:pPr algn="ctr"/>
            <a:endParaRPr lang="en-US" sz="1200" i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00904" y="2184884"/>
            <a:ext cx="3674041" cy="25643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18694" y="3441491"/>
            <a:ext cx="1757640" cy="56787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95616" y="5467545"/>
            <a:ext cx="3594663" cy="33075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40332" y="5898132"/>
            <a:ext cx="1349068" cy="488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83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17938"/>
            <a:ext cx="8229600" cy="963612"/>
          </a:xfrm>
          <a:solidFill>
            <a:srgbClr val="C6D9F1"/>
          </a:solidFill>
          <a:ln>
            <a:solidFill>
              <a:srgbClr val="1F497D"/>
            </a:solidFill>
          </a:ln>
        </p:spPr>
        <p:txBody>
          <a:bodyPr>
            <a:normAutofit/>
          </a:bodyPr>
          <a:lstStyle/>
          <a:p>
            <a:r>
              <a:rPr lang="en-US" dirty="0" smtClean="0"/>
              <a:t>CHARIOT Encoded Constraints</a:t>
            </a:r>
            <a:endParaRPr lang="en-US" i="1" dirty="0"/>
          </a:p>
        </p:txBody>
      </p:sp>
      <p:sp>
        <p:nvSpPr>
          <p:cNvPr id="10" name="Content Placeholder 4"/>
          <p:cNvSpPr>
            <a:spLocks noGrp="1"/>
          </p:cNvSpPr>
          <p:nvPr>
            <p:ph idx="1"/>
          </p:nvPr>
        </p:nvSpPr>
        <p:spPr>
          <a:xfrm>
            <a:off x="457203" y="1746390"/>
            <a:ext cx="4430182" cy="4604135"/>
          </a:xfrm>
        </p:spPr>
        <p:txBody>
          <a:bodyPr>
            <a:normAutofit fontScale="47500" lnSpcReduction="20000"/>
          </a:bodyPr>
          <a:lstStyle/>
          <a:p>
            <a:r>
              <a:rPr lang="en-US" dirty="0">
                <a:solidFill>
                  <a:srgbClr val="A6A6A6"/>
                </a:solidFill>
              </a:rPr>
              <a:t>Since reconfiguration involves transitioning from one configuration point to another, constraints that represent a configuration point are of utmost </a:t>
            </a:r>
            <a:r>
              <a:rPr lang="en-US" dirty="0" smtClean="0">
                <a:solidFill>
                  <a:srgbClr val="A6A6A6"/>
                </a:solidFill>
              </a:rPr>
              <a:t>importance</a:t>
            </a:r>
          </a:p>
          <a:p>
            <a:pPr marL="0" indent="0">
              <a:buNone/>
            </a:pP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Constraints to ensure component instances that must be deployed are always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deployed</a:t>
            </a:r>
          </a:p>
          <a:p>
            <a:pPr marL="0" indent="0">
              <a:buNone/>
            </a:pP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Constraints to ensure component instances that communicate with each other are either deployed on the same node or on nodes that have network links between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them</a:t>
            </a:r>
          </a:p>
          <a:p>
            <a:pPr marL="0" indent="0">
              <a:buNone/>
            </a:pP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Constraints to ensure resources provided-required relationships are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valid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Constraints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to ensure proper management of component instances that are part of a replication group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dirty="0"/>
              <a:t>Constraints to represent failures, such as node </a:t>
            </a:r>
            <a:r>
              <a:rPr lang="en-US" dirty="0" smtClean="0"/>
              <a:t>failures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5481" y="5477321"/>
            <a:ext cx="2097561" cy="26563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7832" y="5822335"/>
            <a:ext cx="1347552" cy="607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367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17938"/>
            <a:ext cx="8229600" cy="963612"/>
          </a:xfrm>
          <a:solidFill>
            <a:srgbClr val="C6D9F1"/>
          </a:solidFill>
          <a:ln>
            <a:solidFill>
              <a:srgbClr val="1F497D"/>
            </a:solidFill>
          </a:ln>
        </p:spPr>
        <p:txBody>
          <a:bodyPr>
            <a:normAutofit/>
          </a:bodyPr>
          <a:lstStyle/>
          <a:p>
            <a:r>
              <a:rPr lang="en-US" dirty="0" smtClean="0"/>
              <a:t>Least-distance Heuristics</a:t>
            </a:r>
            <a:endParaRPr lang="en-US" i="1" dirty="0"/>
          </a:p>
        </p:txBody>
      </p:sp>
      <p:sp>
        <p:nvSpPr>
          <p:cNvPr id="10" name="Content Placeholder 4"/>
          <p:cNvSpPr>
            <a:spLocks noGrp="1"/>
          </p:cNvSpPr>
          <p:nvPr>
            <p:ph idx="1"/>
          </p:nvPr>
        </p:nvSpPr>
        <p:spPr>
          <a:xfrm>
            <a:off x="457202" y="1746389"/>
            <a:ext cx="8229597" cy="4706198"/>
          </a:xfrm>
        </p:spPr>
        <p:txBody>
          <a:bodyPr>
            <a:normAutofit fontScale="55000" lnSpcReduction="20000"/>
          </a:bodyPr>
          <a:lstStyle/>
          <a:p>
            <a:r>
              <a:rPr lang="en-US" dirty="0" smtClean="0"/>
              <a:t>Part of the third phase of the CPC algorithm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Results in a solution that is the least distance away from current configuration point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Distance between two configuration points is the distance between their corresponding C2N matrices</a:t>
            </a:r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Iterative solution where we keep asking solver to provide a solution with less distance than the previous solution</a:t>
            </a:r>
          </a:p>
          <a:p>
            <a:pPr lvl="1"/>
            <a:r>
              <a:rPr lang="en-US" dirty="0" smtClean="0"/>
              <a:t>Iteration stops when no solution with less distance is found</a:t>
            </a:r>
          </a:p>
          <a:p>
            <a:pPr lvl="1"/>
            <a:r>
              <a:rPr lang="en-US" dirty="0" smtClean="0"/>
              <a:t>Take solution from previous iteration as the best solution</a:t>
            </a:r>
          </a:p>
          <a:p>
            <a:pPr lvl="1"/>
            <a:endParaRPr lang="en-US" dirty="0"/>
          </a:p>
          <a:p>
            <a:r>
              <a:rPr lang="en-US" dirty="0" smtClean="0"/>
              <a:t>Ideal solution would be to use Z3’s minimize optimization</a:t>
            </a:r>
          </a:p>
          <a:p>
            <a:pPr lvl="1"/>
            <a:r>
              <a:rPr lang="en-US" dirty="0" smtClean="0"/>
              <a:t>Like maximize optimization, this does not scale as optimization in Z3 is in experimental phase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8466" y="3761528"/>
            <a:ext cx="3943075" cy="649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531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1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10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17938"/>
            <a:ext cx="8229600" cy="963612"/>
          </a:xfrm>
          <a:solidFill>
            <a:srgbClr val="C6D9F1"/>
          </a:solidFill>
          <a:ln>
            <a:solidFill>
              <a:srgbClr val="1F497D"/>
            </a:solidFill>
          </a:ln>
        </p:spPr>
        <p:txBody>
          <a:bodyPr>
            <a:normAutofit/>
          </a:bodyPr>
          <a:lstStyle/>
          <a:p>
            <a:r>
              <a:rPr lang="en-US" dirty="0" smtClean="0"/>
              <a:t>Look-ahead Re-Configuration</a:t>
            </a:r>
            <a:endParaRPr lang="en-US" i="1" dirty="0"/>
          </a:p>
        </p:txBody>
      </p:sp>
      <p:sp>
        <p:nvSpPr>
          <p:cNvPr id="10" name="Content Placeholder 4"/>
          <p:cNvSpPr>
            <a:spLocks noGrp="1"/>
          </p:cNvSpPr>
          <p:nvPr>
            <p:ph idx="1"/>
          </p:nvPr>
        </p:nvSpPr>
        <p:spPr>
          <a:xfrm>
            <a:off x="457202" y="1513116"/>
            <a:ext cx="8229597" cy="5025711"/>
          </a:xfrm>
        </p:spPr>
        <p:txBody>
          <a:bodyPr>
            <a:normAutofit fontScale="55000" lnSpcReduction="20000"/>
          </a:bodyPr>
          <a:lstStyle/>
          <a:p>
            <a:r>
              <a:rPr lang="en-US" dirty="0" smtClean="0"/>
              <a:t>CPC algorithm by default computes reconfiguration solutions after failures or updates (reactive approach)</a:t>
            </a:r>
          </a:p>
          <a:p>
            <a:pPr lvl="1"/>
            <a:r>
              <a:rPr lang="en-US" dirty="0" smtClean="0"/>
              <a:t>Incurs solution computation time</a:t>
            </a:r>
          </a:p>
          <a:p>
            <a:pPr lvl="1"/>
            <a:r>
              <a:rPr lang="en-US" dirty="0" smtClean="0"/>
              <a:t>Not an ideal solution for hard real-time systems</a:t>
            </a:r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dirty="0" smtClean="0"/>
              <a:t>For failures, solution can be pre-computed at runtime (look-ahead approach)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CHARIOT currently uses a single-step look ahead for node failures</a:t>
            </a:r>
          </a:p>
          <a:p>
            <a:pPr lvl="1"/>
            <a:r>
              <a:rPr lang="en-US" dirty="0" smtClean="0"/>
              <a:t>Assume each node to have failed</a:t>
            </a:r>
          </a:p>
          <a:p>
            <a:pPr lvl="1"/>
            <a:r>
              <a:rPr lang="en-US" dirty="0" smtClean="0"/>
              <a:t>Invoke the default CPC algorithm</a:t>
            </a:r>
          </a:p>
          <a:p>
            <a:pPr lvl="1"/>
            <a:r>
              <a:rPr lang="en-US" dirty="0" smtClean="0"/>
              <a:t>Store solution in the database</a:t>
            </a:r>
          </a:p>
          <a:p>
            <a:pPr lvl="1"/>
            <a:r>
              <a:rPr lang="en-US" dirty="0" smtClean="0"/>
              <a:t>When a node eventually fails, solution computation time is same as database lookup time!</a:t>
            </a:r>
          </a:p>
          <a:p>
            <a:pPr lvl="1"/>
            <a:endParaRPr lang="en-US" dirty="0"/>
          </a:p>
          <a:p>
            <a:r>
              <a:rPr lang="en-US" dirty="0" smtClean="0"/>
              <a:t>Single-step look-ahead approach cannot be used for systems that experiences bursts of failures</a:t>
            </a:r>
          </a:p>
          <a:p>
            <a:pPr lvl="1"/>
            <a:r>
              <a:rPr lang="en-US" dirty="0" smtClean="0"/>
              <a:t>Time to pre-compute solutions &lt; time between any two consecutive failures</a:t>
            </a:r>
          </a:p>
          <a:p>
            <a:pPr lvl="1"/>
            <a:r>
              <a:rPr lang="en-US" dirty="0" smtClean="0"/>
              <a:t>Multi-step look-ahead approach can be used for such systems</a:t>
            </a:r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dirty="0" smtClean="0"/>
              <a:t>An ideal solution would be to parameterize the number of look-ahead step and adjust that value based on runtime behavior of a system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193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1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1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6" dur="500"/>
                                        <p:tgtEl>
                                          <p:spTgt spid="10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1" dur="500"/>
                                        <p:tgtEl>
                                          <p:spTgt spid="10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17938"/>
            <a:ext cx="8229600" cy="963612"/>
          </a:xfrm>
          <a:solidFill>
            <a:srgbClr val="C6D9F1"/>
          </a:solidFill>
          <a:ln>
            <a:solidFill>
              <a:srgbClr val="1F497D"/>
            </a:solidFill>
          </a:ln>
        </p:spPr>
        <p:txBody>
          <a:bodyPr>
            <a:normAutofit/>
          </a:bodyPr>
          <a:lstStyle/>
          <a:p>
            <a:r>
              <a:rPr lang="en-US" dirty="0" smtClean="0"/>
              <a:t>CHARIOT Runtime Implementation</a:t>
            </a:r>
            <a:endParaRPr lang="en-US" i="1" dirty="0"/>
          </a:p>
        </p:txBody>
      </p:sp>
      <p:sp>
        <p:nvSpPr>
          <p:cNvPr id="6" name="Rectangle 5"/>
          <p:cNvSpPr/>
          <p:nvPr/>
        </p:nvSpPr>
        <p:spPr>
          <a:xfrm>
            <a:off x="5454094" y="4783692"/>
            <a:ext cx="1018127" cy="55054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473366" y="3627542"/>
            <a:ext cx="967221" cy="5780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473366" y="2911832"/>
            <a:ext cx="967221" cy="55054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519555" y="2801722"/>
            <a:ext cx="3003476" cy="280779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cmpd="sng"/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417743" y="2911832"/>
            <a:ext cx="3003476" cy="280779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cmpd="sng"/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1519555" y="4948196"/>
            <a:ext cx="2799850" cy="330987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Operating System (</a:t>
            </a:r>
            <a:r>
              <a:rPr lang="en-US" sz="1100" i="1" dirty="0" smtClean="0"/>
              <a:t>Includes device drivers</a:t>
            </a:r>
            <a:r>
              <a:rPr lang="en-US" sz="1100" dirty="0" smtClean="0"/>
              <a:t>)</a:t>
            </a:r>
            <a:endParaRPr lang="en-US" sz="1100" dirty="0"/>
          </a:p>
        </p:txBody>
      </p:sp>
      <p:sp>
        <p:nvSpPr>
          <p:cNvPr id="13" name="Rounded Rectangle 12"/>
          <p:cNvSpPr/>
          <p:nvPr/>
        </p:nvSpPr>
        <p:spPr>
          <a:xfrm>
            <a:off x="1519555" y="5334238"/>
            <a:ext cx="2799850" cy="330328"/>
          </a:xfrm>
          <a:prstGeom prst="roundRect">
            <a:avLst/>
          </a:prstGeom>
          <a:solidFill>
            <a:schemeClr val="bg1"/>
          </a:solidFill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Hardware (</a:t>
            </a:r>
            <a:r>
              <a:rPr lang="en-US" sz="1100" i="1" dirty="0" smtClean="0"/>
              <a:t>Includes sensors and actuators</a:t>
            </a:r>
            <a:r>
              <a:rPr lang="en-US" sz="1100" dirty="0" smtClean="0"/>
              <a:t>)</a:t>
            </a:r>
            <a:endParaRPr lang="en-US" sz="1100" dirty="0"/>
          </a:p>
        </p:txBody>
      </p:sp>
      <p:sp>
        <p:nvSpPr>
          <p:cNvPr id="14" name="TextBox 13"/>
          <p:cNvSpPr txBox="1"/>
          <p:nvPr/>
        </p:nvSpPr>
        <p:spPr>
          <a:xfrm>
            <a:off x="1417743" y="2942498"/>
            <a:ext cx="12726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 smtClean="0"/>
              <a:t>Compute  node</a:t>
            </a:r>
            <a:endParaRPr lang="en-US" sz="1200" i="1" dirty="0"/>
          </a:p>
        </p:txBody>
      </p:sp>
      <p:sp>
        <p:nvSpPr>
          <p:cNvPr id="15" name="Rounded Rectangle 14"/>
          <p:cNvSpPr/>
          <p:nvPr/>
        </p:nvSpPr>
        <p:spPr>
          <a:xfrm>
            <a:off x="1570462" y="4508418"/>
            <a:ext cx="2748944" cy="33032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6" name="Rounded Rectangle 15"/>
          <p:cNvSpPr/>
          <p:nvPr/>
        </p:nvSpPr>
        <p:spPr>
          <a:xfrm>
            <a:off x="1519555" y="4563472"/>
            <a:ext cx="2748944" cy="33032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Communication Middleware</a:t>
            </a:r>
            <a:endParaRPr lang="en-US" sz="1100" dirty="0"/>
          </a:p>
        </p:txBody>
      </p:sp>
      <p:sp>
        <p:nvSpPr>
          <p:cNvPr id="17" name="Rectangle 16"/>
          <p:cNvSpPr/>
          <p:nvPr/>
        </p:nvSpPr>
        <p:spPr>
          <a:xfrm rot="16200000">
            <a:off x="1344303" y="3658937"/>
            <a:ext cx="935930" cy="43270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 rot="16200000">
            <a:off x="1267942" y="3713991"/>
            <a:ext cx="935930" cy="43270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tx1"/>
                </a:solidFill>
              </a:rPr>
              <a:t>Application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2232245" y="3242160"/>
            <a:ext cx="2087161" cy="115614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0000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992522" y="3242160"/>
            <a:ext cx="13268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i="1" dirty="0" smtClean="0"/>
              <a:t>Platform services</a:t>
            </a:r>
            <a:endParaRPr lang="en-US" sz="1200" i="1" dirty="0"/>
          </a:p>
        </p:txBody>
      </p:sp>
      <p:sp>
        <p:nvSpPr>
          <p:cNvPr id="21" name="Rounded Rectangle 20"/>
          <p:cNvSpPr/>
          <p:nvPr/>
        </p:nvSpPr>
        <p:spPr>
          <a:xfrm>
            <a:off x="2334058" y="3682598"/>
            <a:ext cx="814502" cy="55054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Node</a:t>
            </a:r>
            <a:br>
              <a:rPr lang="en-US" sz="1100" dirty="0" smtClean="0"/>
            </a:br>
            <a:r>
              <a:rPr lang="en-US" sz="1100" dirty="0" smtClean="0"/>
              <a:t>Monitor</a:t>
            </a:r>
            <a:endParaRPr lang="en-US" sz="1100" dirty="0"/>
          </a:p>
        </p:txBody>
      </p:sp>
      <p:sp>
        <p:nvSpPr>
          <p:cNvPr id="22" name="Rounded Rectangle 21"/>
          <p:cNvSpPr/>
          <p:nvPr/>
        </p:nvSpPr>
        <p:spPr>
          <a:xfrm>
            <a:off x="3250372" y="3682598"/>
            <a:ext cx="967221" cy="550547"/>
          </a:xfrm>
          <a:prstGeom prst="roundRect">
            <a:avLst/>
          </a:prstGeom>
          <a:solidFill>
            <a:srgbClr val="F2F2F2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Deployment</a:t>
            </a:r>
            <a:br>
              <a:rPr lang="en-US" sz="1100" dirty="0" smtClean="0"/>
            </a:br>
            <a:r>
              <a:rPr lang="en-US" sz="1100" dirty="0" smtClean="0"/>
              <a:t>Manager</a:t>
            </a:r>
            <a:endParaRPr lang="en-US" sz="1100" dirty="0"/>
          </a:p>
        </p:txBody>
      </p:sp>
      <p:sp>
        <p:nvSpPr>
          <p:cNvPr id="23" name="Rectangle 22"/>
          <p:cNvSpPr/>
          <p:nvPr/>
        </p:nvSpPr>
        <p:spPr>
          <a:xfrm>
            <a:off x="5269741" y="2801722"/>
            <a:ext cx="1272660" cy="2917900"/>
          </a:xfrm>
          <a:prstGeom prst="rect">
            <a:avLst/>
          </a:prstGeom>
          <a:noFill/>
          <a:ln w="12700" cmpd="sng">
            <a:prstDash val="dash"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5422460" y="2966886"/>
            <a:ext cx="967221" cy="55054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Monitoring</a:t>
            </a:r>
            <a:br>
              <a:rPr lang="en-US" sz="1200" dirty="0" smtClean="0">
                <a:solidFill>
                  <a:schemeClr val="tx1"/>
                </a:solidFill>
              </a:rPr>
            </a:br>
            <a:r>
              <a:rPr lang="en-US" sz="1200" dirty="0" smtClean="0">
                <a:solidFill>
                  <a:schemeClr val="tx1"/>
                </a:solidFill>
              </a:rPr>
              <a:t>Server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5422460" y="3682598"/>
            <a:ext cx="967221" cy="5780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Database</a:t>
            </a:r>
          </a:p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Server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5403188" y="4838746"/>
            <a:ext cx="1018127" cy="55054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Management</a:t>
            </a:r>
            <a:br>
              <a:rPr lang="en-US" sz="1200" dirty="0" smtClean="0">
                <a:solidFill>
                  <a:schemeClr val="tx1"/>
                </a:solidFill>
              </a:rPr>
            </a:br>
            <a:r>
              <a:rPr lang="en-US" sz="1200" dirty="0" smtClean="0">
                <a:solidFill>
                  <a:schemeClr val="tx1"/>
                </a:solidFill>
              </a:rPr>
              <a:t>Engine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269741" y="5475016"/>
            <a:ext cx="10690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 smtClean="0"/>
              <a:t>Server nodes</a:t>
            </a:r>
            <a:endParaRPr lang="en-US" sz="1200" i="1" dirty="0"/>
          </a:p>
        </p:txBody>
      </p:sp>
      <p:cxnSp>
        <p:nvCxnSpPr>
          <p:cNvPr id="28" name="Straight Arrow Connector 27"/>
          <p:cNvCxnSpPr>
            <a:stCxn id="26" idx="1"/>
          </p:cNvCxnSpPr>
          <p:nvPr/>
        </p:nvCxnSpPr>
        <p:spPr>
          <a:xfrm flipH="1" flipV="1">
            <a:off x="4181436" y="4205617"/>
            <a:ext cx="1221752" cy="908403"/>
          </a:xfrm>
          <a:prstGeom prst="straightConnector1">
            <a:avLst/>
          </a:prstGeom>
          <a:ln w="19050" cmpd="sng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26" idx="0"/>
            <a:endCxn id="25" idx="2"/>
          </p:cNvCxnSpPr>
          <p:nvPr/>
        </p:nvCxnSpPr>
        <p:spPr>
          <a:xfrm flipH="1" flipV="1">
            <a:off x="5906071" y="4260672"/>
            <a:ext cx="6181" cy="578074"/>
          </a:xfrm>
          <a:prstGeom prst="straightConnector1">
            <a:avLst/>
          </a:prstGeom>
          <a:ln w="19050" cmpd="sng">
            <a:solidFill>
              <a:srgbClr val="FF0000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22" idx="3"/>
            <a:endCxn id="25" idx="1"/>
          </p:cNvCxnSpPr>
          <p:nvPr/>
        </p:nvCxnSpPr>
        <p:spPr>
          <a:xfrm>
            <a:off x="4217593" y="3957872"/>
            <a:ext cx="1204867" cy="13764"/>
          </a:xfrm>
          <a:prstGeom prst="straightConnector1">
            <a:avLst/>
          </a:prstGeom>
          <a:ln w="19050" cmpd="sng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24" idx="3"/>
          </p:cNvCxnSpPr>
          <p:nvPr/>
        </p:nvCxnSpPr>
        <p:spPr>
          <a:xfrm>
            <a:off x="6389681" y="3242160"/>
            <a:ext cx="254532" cy="0"/>
          </a:xfrm>
          <a:prstGeom prst="straightConnector1">
            <a:avLst/>
          </a:prstGeom>
          <a:ln w="19050" cmpd="sng">
            <a:solidFill>
              <a:srgbClr val="FF0000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V="1">
            <a:off x="6644213" y="3242160"/>
            <a:ext cx="0" cy="1871860"/>
          </a:xfrm>
          <a:prstGeom prst="straightConnector1">
            <a:avLst/>
          </a:prstGeom>
          <a:ln w="19050" cmpd="sng">
            <a:solidFill>
              <a:srgbClr val="FF0000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26" idx="3"/>
          </p:cNvCxnSpPr>
          <p:nvPr/>
        </p:nvCxnSpPr>
        <p:spPr>
          <a:xfrm>
            <a:off x="6421315" y="5114020"/>
            <a:ext cx="222898" cy="0"/>
          </a:xfrm>
          <a:prstGeom prst="straightConnector1">
            <a:avLst/>
          </a:prstGeom>
          <a:ln w="19050" cmpd="sng">
            <a:solidFill>
              <a:srgbClr val="FF0000"/>
            </a:solidFill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21" idx="0"/>
          </p:cNvCxnSpPr>
          <p:nvPr/>
        </p:nvCxnSpPr>
        <p:spPr>
          <a:xfrm flipV="1">
            <a:off x="2741309" y="3132050"/>
            <a:ext cx="0" cy="550547"/>
          </a:xfrm>
          <a:prstGeom prst="straightConnector1">
            <a:avLst/>
          </a:prstGeom>
          <a:ln w="19050" cmpd="sng">
            <a:solidFill>
              <a:srgbClr val="FF0000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2741309" y="3132050"/>
            <a:ext cx="2681151" cy="0"/>
          </a:xfrm>
          <a:prstGeom prst="straightConnector1">
            <a:avLst/>
          </a:prstGeom>
          <a:ln w="19050" cmpd="sng">
            <a:solidFill>
              <a:srgbClr val="FF0000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4426097" y="3558483"/>
            <a:ext cx="92005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FF0000"/>
                </a:solidFill>
              </a:rPr>
              <a:t>Config</a:t>
            </a:r>
            <a:r>
              <a:rPr lang="en-US" sz="1100" dirty="0">
                <a:solidFill>
                  <a:srgbClr val="FF0000"/>
                </a:solidFill>
              </a:rPr>
              <a:t> s</a:t>
            </a:r>
            <a:r>
              <a:rPr lang="en-US" sz="1100" dirty="0" smtClean="0">
                <a:solidFill>
                  <a:srgbClr val="FF0000"/>
                </a:solidFill>
              </a:rPr>
              <a:t>pace</a:t>
            </a:r>
            <a:br>
              <a:rPr lang="en-US" sz="1100" dirty="0" smtClean="0">
                <a:solidFill>
                  <a:srgbClr val="FF0000"/>
                </a:solidFill>
              </a:rPr>
            </a:br>
            <a:r>
              <a:rPr lang="en-US" sz="1100" dirty="0" smtClean="0">
                <a:solidFill>
                  <a:srgbClr val="FF0000"/>
                </a:solidFill>
              </a:rPr>
              <a:t>update</a:t>
            </a:r>
            <a:endParaRPr lang="en-US" sz="1100" dirty="0">
              <a:solidFill>
                <a:srgbClr val="FF0000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 rot="2115159">
            <a:off x="4372443" y="4273472"/>
            <a:ext cx="99610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FF0000"/>
                </a:solidFill>
              </a:rPr>
              <a:t>Management</a:t>
            </a:r>
            <a:br>
              <a:rPr lang="en-US" sz="1100" dirty="0" smtClean="0">
                <a:solidFill>
                  <a:srgbClr val="FF0000"/>
                </a:solidFill>
              </a:rPr>
            </a:br>
            <a:r>
              <a:rPr lang="en-US" sz="1100" dirty="0" smtClean="0">
                <a:solidFill>
                  <a:srgbClr val="FF0000"/>
                </a:solidFill>
              </a:rPr>
              <a:t>commands</a:t>
            </a:r>
            <a:endParaRPr lang="en-US" sz="1100" dirty="0">
              <a:solidFill>
                <a:srgbClr val="FF0000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5811120" y="4325615"/>
            <a:ext cx="71268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FF0000"/>
                </a:solidFill>
              </a:rPr>
              <a:t>Query/</a:t>
            </a:r>
            <a:br>
              <a:rPr lang="en-US" sz="1100" dirty="0" smtClean="0">
                <a:solidFill>
                  <a:srgbClr val="FF0000"/>
                </a:solidFill>
              </a:rPr>
            </a:br>
            <a:r>
              <a:rPr lang="en-US" sz="1100" dirty="0" smtClean="0">
                <a:solidFill>
                  <a:srgbClr val="FF0000"/>
                </a:solidFill>
              </a:rPr>
              <a:t>Update</a:t>
            </a:r>
            <a:endParaRPr lang="en-US" sz="1100" dirty="0">
              <a:solidFill>
                <a:srgbClr val="FF0000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472125" y="2899660"/>
            <a:ext cx="8145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FF0000"/>
                </a:solidFill>
              </a:rPr>
              <a:t>Heartbeat</a:t>
            </a:r>
            <a:endParaRPr lang="en-US" sz="1100" dirty="0">
              <a:solidFill>
                <a:srgbClr val="FF0000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 rot="5400000">
            <a:off x="6094010" y="4047285"/>
            <a:ext cx="13213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FF0000"/>
                </a:solidFill>
              </a:rPr>
              <a:t>Failure notification </a:t>
            </a:r>
            <a:endParaRPr lang="en-US" sz="1100" dirty="0">
              <a:solidFill>
                <a:srgbClr val="FF0000"/>
              </a:solidFill>
            </a:endParaRPr>
          </a:p>
        </p:txBody>
      </p:sp>
      <p:sp>
        <p:nvSpPr>
          <p:cNvPr id="2" name="Rectangular Callout 1"/>
          <p:cNvSpPr/>
          <p:nvPr/>
        </p:nvSpPr>
        <p:spPr>
          <a:xfrm>
            <a:off x="183450" y="1989667"/>
            <a:ext cx="1859919" cy="536221"/>
          </a:xfrm>
          <a:prstGeom prst="wedgeRectCallout">
            <a:avLst>
              <a:gd name="adj1" fmla="val 67367"/>
              <a:gd name="adj2" fmla="val 268430"/>
            </a:avLst>
          </a:prstGeom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A ZooKeeper Client</a:t>
            </a:r>
            <a:endParaRPr lang="en-US" sz="1400" dirty="0"/>
          </a:p>
        </p:txBody>
      </p:sp>
      <p:sp>
        <p:nvSpPr>
          <p:cNvPr id="42" name="Rectangular Callout 41"/>
          <p:cNvSpPr/>
          <p:nvPr/>
        </p:nvSpPr>
        <p:spPr>
          <a:xfrm>
            <a:off x="2568228" y="1608667"/>
            <a:ext cx="2453548" cy="903109"/>
          </a:xfrm>
          <a:prstGeom prst="wedgeRectCallout">
            <a:avLst>
              <a:gd name="adj1" fmla="val 2388"/>
              <a:gd name="adj2" fmla="val 179629"/>
            </a:avLst>
          </a:prstGeom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A daemon responsible for managing application lifecycle (spawn/kill a process)</a:t>
            </a:r>
            <a:endParaRPr lang="en-US" sz="1400" dirty="0"/>
          </a:p>
        </p:txBody>
      </p:sp>
      <p:sp>
        <p:nvSpPr>
          <p:cNvPr id="43" name="Rectangular Callout 42"/>
          <p:cNvSpPr/>
          <p:nvPr/>
        </p:nvSpPr>
        <p:spPr>
          <a:xfrm>
            <a:off x="5658561" y="1608668"/>
            <a:ext cx="2701058" cy="903109"/>
          </a:xfrm>
          <a:prstGeom prst="wedgeRectCallout">
            <a:avLst>
              <a:gd name="adj1" fmla="val -45867"/>
              <a:gd name="adj2" fmla="val 101504"/>
            </a:avLst>
          </a:prstGeom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A server node that hosts a ZooKeeper Server and a ZooKeeper Membership Watcher</a:t>
            </a:r>
            <a:endParaRPr lang="en-US" sz="1400" dirty="0"/>
          </a:p>
        </p:txBody>
      </p:sp>
      <p:sp>
        <p:nvSpPr>
          <p:cNvPr id="44" name="Rectangular Callout 43"/>
          <p:cNvSpPr/>
          <p:nvPr/>
        </p:nvSpPr>
        <p:spPr>
          <a:xfrm>
            <a:off x="6885472" y="2966887"/>
            <a:ext cx="2145639" cy="834938"/>
          </a:xfrm>
          <a:prstGeom prst="wedgeRectCallout">
            <a:avLst>
              <a:gd name="adj1" fmla="val -72174"/>
              <a:gd name="adj2" fmla="val 47462"/>
            </a:avLst>
          </a:prstGeom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A server node that hosts a MongoDB Server</a:t>
            </a:r>
            <a:endParaRPr lang="en-US" sz="1400" dirty="0"/>
          </a:p>
        </p:txBody>
      </p:sp>
      <p:sp>
        <p:nvSpPr>
          <p:cNvPr id="46" name="Rectangular Callout 45"/>
          <p:cNvSpPr/>
          <p:nvPr/>
        </p:nvSpPr>
        <p:spPr>
          <a:xfrm>
            <a:off x="6885473" y="4563472"/>
            <a:ext cx="2145638" cy="871923"/>
          </a:xfrm>
          <a:prstGeom prst="wedgeRectCallout">
            <a:avLst>
              <a:gd name="adj1" fmla="val -70201"/>
              <a:gd name="adj2" fmla="val 26423"/>
            </a:avLst>
          </a:prstGeom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A server node that hosts a CHARIOT Management Engine</a:t>
            </a:r>
            <a:endParaRPr lang="en-US" sz="1400" dirty="0"/>
          </a:p>
        </p:txBody>
      </p:sp>
      <p:sp>
        <p:nvSpPr>
          <p:cNvPr id="47" name="Rectangular Callout 46"/>
          <p:cNvSpPr/>
          <p:nvPr/>
        </p:nvSpPr>
        <p:spPr>
          <a:xfrm>
            <a:off x="3471334" y="6067077"/>
            <a:ext cx="1749808" cy="536221"/>
          </a:xfrm>
          <a:prstGeom prst="wedgeRectCallout">
            <a:avLst>
              <a:gd name="adj1" fmla="val 23458"/>
              <a:gd name="adj2" fmla="val -313150"/>
            </a:avLst>
          </a:prstGeom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Done using ZeroMQ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965359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9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9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0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0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0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6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1" grpId="0" animBg="1"/>
      <p:bldP spid="12" grpId="0" animBg="1"/>
      <p:bldP spid="13" grpId="0" animBg="1"/>
      <p:bldP spid="14" grpId="0"/>
      <p:bldP spid="15" grpId="0" animBg="1"/>
      <p:bldP spid="16" grpId="0" animBg="1"/>
      <p:bldP spid="17" grpId="0" animBg="1"/>
      <p:bldP spid="18" grpId="0" animBg="1"/>
      <p:bldP spid="19" grpId="0" animBg="1"/>
      <p:bldP spid="20" grpId="0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/>
      <p:bldP spid="36" grpId="0"/>
      <p:bldP spid="37" grpId="0"/>
      <p:bldP spid="38" grpId="0"/>
      <p:bldP spid="39" grpId="0"/>
      <p:bldP spid="40" grpId="0"/>
      <p:bldP spid="2" grpId="0" animBg="1"/>
      <p:bldP spid="2" grpId="1" animBg="1"/>
      <p:bldP spid="42" grpId="0" animBg="1"/>
      <p:bldP spid="42" grpId="1" animBg="1"/>
      <p:bldP spid="43" grpId="0" animBg="1"/>
      <p:bldP spid="43" grpId="1" animBg="1"/>
      <p:bldP spid="44" grpId="0" animBg="1"/>
      <p:bldP spid="44" grpId="1" animBg="1"/>
      <p:bldP spid="46" grpId="0" animBg="1"/>
      <p:bldP spid="46" grpId="1" animBg="1"/>
      <p:bldP spid="47" grpId="0" animBg="1"/>
      <p:bldP spid="47" grpId="1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/>
        </p:nvSpPr>
        <p:spPr>
          <a:xfrm>
            <a:off x="7558483" y="6233682"/>
            <a:ext cx="144780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 smtClean="0">
                <a:solidFill>
                  <a:srgbClr val="7F7F7F"/>
                </a:solidFill>
              </a:rPr>
              <a:t>Runs on</a:t>
            </a:r>
            <a:br>
              <a:rPr lang="en-US" sz="1400" i="1" dirty="0" smtClean="0">
                <a:solidFill>
                  <a:srgbClr val="7F7F7F"/>
                </a:solidFill>
              </a:rPr>
            </a:br>
            <a:r>
              <a:rPr lang="en-US" sz="1400" b="1" i="1" dirty="0" smtClean="0">
                <a:solidFill>
                  <a:srgbClr val="7F7F7F"/>
                </a:solidFill>
              </a:rPr>
              <a:t>terminal node</a:t>
            </a:r>
            <a:endParaRPr lang="en-US" sz="1400" b="1" i="1" dirty="0">
              <a:solidFill>
                <a:srgbClr val="7F7F7F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17938"/>
            <a:ext cx="8229600" cy="963612"/>
          </a:xfrm>
          <a:solidFill>
            <a:srgbClr val="C6D9F1"/>
          </a:solidFill>
          <a:ln>
            <a:solidFill>
              <a:srgbClr val="1F497D"/>
            </a:solidFill>
          </a:ln>
        </p:spPr>
        <p:txBody>
          <a:bodyPr>
            <a:normAutofit/>
          </a:bodyPr>
          <a:lstStyle/>
          <a:p>
            <a:r>
              <a:rPr lang="en-US" dirty="0" smtClean="0"/>
              <a:t>Experiment Test-bed</a:t>
            </a:r>
            <a:endParaRPr lang="en-US" i="1" dirty="0"/>
          </a:p>
        </p:txBody>
      </p:sp>
      <p:sp>
        <p:nvSpPr>
          <p:cNvPr id="10" name="Content Placeholder 4"/>
          <p:cNvSpPr>
            <a:spLocks noGrp="1"/>
          </p:cNvSpPr>
          <p:nvPr>
            <p:ph idx="1"/>
          </p:nvPr>
        </p:nvSpPr>
        <p:spPr>
          <a:xfrm>
            <a:off x="457200" y="1289249"/>
            <a:ext cx="8229597" cy="2925648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Edge nodes and servers emulated using </a:t>
            </a:r>
            <a:r>
              <a:rPr lang="en-US" dirty="0" smtClean="0"/>
              <a:t>Ubuntu Virtual </a:t>
            </a:r>
            <a:r>
              <a:rPr lang="en-US" dirty="0"/>
              <a:t>Machine in a OpenStack-based private cloud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Total of </a:t>
            </a:r>
            <a:r>
              <a:rPr lang="en-US" dirty="0" smtClean="0"/>
              <a:t>48 </a:t>
            </a:r>
            <a:r>
              <a:rPr lang="en-US" dirty="0"/>
              <a:t>VMs used</a:t>
            </a:r>
          </a:p>
          <a:p>
            <a:pPr lvl="1"/>
            <a:r>
              <a:rPr lang="en-US" dirty="0" smtClean="0"/>
              <a:t>45 </a:t>
            </a:r>
            <a:r>
              <a:rPr lang="en-US" dirty="0"/>
              <a:t>VMs with 1 GB RAM, 1 VCPU, and 10 GB disk to emulate edge nodes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3 VMs with 4 GB RAM, 2 VCPUs, and 40 GB disk to emulate monitoring server, database server, and management engine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Smart Parking System used as </a:t>
            </a:r>
            <a:r>
              <a:rPr lang="en-US" dirty="0" smtClean="0"/>
              <a:t>application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3761033" y="5514530"/>
            <a:ext cx="1066800" cy="609600"/>
          </a:xfrm>
          <a:prstGeom prst="roundRect">
            <a:avLst/>
          </a:prstGeom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6" name="Rounded Rectangle 5"/>
          <p:cNvSpPr/>
          <p:nvPr/>
        </p:nvSpPr>
        <p:spPr>
          <a:xfrm>
            <a:off x="484433" y="5514530"/>
            <a:ext cx="914400" cy="609600"/>
          </a:xfrm>
          <a:prstGeom prst="roundRect">
            <a:avLst/>
          </a:prstGeom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8" name="Rounded Rectangle 7"/>
          <p:cNvSpPr/>
          <p:nvPr/>
        </p:nvSpPr>
        <p:spPr>
          <a:xfrm>
            <a:off x="408233" y="5564010"/>
            <a:ext cx="914400" cy="609600"/>
          </a:xfrm>
          <a:prstGeom prst="roundRect">
            <a:avLst/>
          </a:prstGeom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Image</a:t>
            </a:r>
            <a:br>
              <a:rPr lang="en-US" sz="1400" dirty="0" smtClean="0"/>
            </a:br>
            <a:r>
              <a:rPr lang="en-US" sz="1400" dirty="0" smtClean="0"/>
              <a:t>Capture</a:t>
            </a:r>
            <a:endParaRPr lang="en-US" sz="1400" dirty="0"/>
          </a:p>
        </p:txBody>
      </p:sp>
      <p:sp>
        <p:nvSpPr>
          <p:cNvPr id="9" name="Rounded Rectangle 8"/>
          <p:cNvSpPr/>
          <p:nvPr/>
        </p:nvSpPr>
        <p:spPr>
          <a:xfrm>
            <a:off x="5575217" y="5564010"/>
            <a:ext cx="1138832" cy="609599"/>
          </a:xfrm>
          <a:prstGeom prst="roundRect">
            <a:avLst/>
          </a:prstGeom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Parking</a:t>
            </a:r>
            <a:br>
              <a:rPr lang="en-US" sz="1400" dirty="0" smtClean="0"/>
            </a:br>
            <a:r>
              <a:rPr lang="en-US" sz="1400" dirty="0" smtClean="0"/>
              <a:t>Manager</a:t>
            </a:r>
            <a:endParaRPr lang="en-US" sz="1400" dirty="0"/>
          </a:p>
        </p:txBody>
      </p:sp>
      <p:sp>
        <p:nvSpPr>
          <p:cNvPr id="11" name="Rounded Rectangle 10"/>
          <p:cNvSpPr/>
          <p:nvPr/>
        </p:nvSpPr>
        <p:spPr>
          <a:xfrm>
            <a:off x="7804153" y="5564010"/>
            <a:ext cx="986432" cy="609600"/>
          </a:xfrm>
          <a:prstGeom prst="roundRect">
            <a:avLst/>
          </a:prstGeom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Client</a:t>
            </a:r>
            <a:endParaRPr lang="en-US" sz="1400" dirty="0"/>
          </a:p>
        </p:txBody>
      </p:sp>
      <p:sp>
        <p:nvSpPr>
          <p:cNvPr id="12" name="TextBox 11"/>
          <p:cNvSpPr txBox="1"/>
          <p:nvPr/>
        </p:nvSpPr>
        <p:spPr>
          <a:xfrm>
            <a:off x="4609106" y="5264230"/>
            <a:ext cx="12044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rgbClr val="292934"/>
                </a:solidFill>
              </a:rPr>
              <a:t>Occupancy</a:t>
            </a:r>
            <a:br>
              <a:rPr lang="en-US" sz="1400" dirty="0" smtClean="0">
                <a:solidFill>
                  <a:srgbClr val="292934"/>
                </a:solidFill>
              </a:rPr>
            </a:br>
            <a:r>
              <a:rPr lang="en-US" sz="1400" dirty="0" smtClean="0">
                <a:solidFill>
                  <a:srgbClr val="292934"/>
                </a:solidFill>
              </a:rPr>
              <a:t>status</a:t>
            </a:r>
            <a:endParaRPr lang="en-US" sz="1400" dirty="0">
              <a:solidFill>
                <a:srgbClr val="292934"/>
              </a:solidFill>
            </a:endParaRPr>
          </a:p>
        </p:txBody>
      </p:sp>
      <p:cxnSp>
        <p:nvCxnSpPr>
          <p:cNvPr id="13" name="Straight Arrow Connector 12"/>
          <p:cNvCxnSpPr>
            <a:stCxn id="8" idx="3"/>
            <a:endCxn id="18" idx="1"/>
          </p:cNvCxnSpPr>
          <p:nvPr/>
        </p:nvCxnSpPr>
        <p:spPr>
          <a:xfrm>
            <a:off x="1322633" y="5868810"/>
            <a:ext cx="1088952" cy="0"/>
          </a:xfrm>
          <a:prstGeom prst="straightConnector1">
            <a:avLst/>
          </a:prstGeom>
          <a:noFill/>
          <a:ln w="19050" cmpd="sng">
            <a:headEnd type="arrow"/>
            <a:tailEnd type="arrow"/>
          </a:ln>
          <a:effectLst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9" idx="3"/>
            <a:endCxn id="11" idx="1"/>
          </p:cNvCxnSpPr>
          <p:nvPr/>
        </p:nvCxnSpPr>
        <p:spPr>
          <a:xfrm>
            <a:off x="6714049" y="5868810"/>
            <a:ext cx="1090104" cy="0"/>
          </a:xfrm>
          <a:prstGeom prst="straightConnector1">
            <a:avLst/>
          </a:prstGeom>
          <a:noFill/>
          <a:ln w="19050" cmpd="sng">
            <a:headEnd type="arrow"/>
            <a:tailEnd type="arrow"/>
          </a:ln>
          <a:effectLst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576806" y="5305060"/>
            <a:ext cx="9141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rgbClr val="292934"/>
                </a:solidFill>
              </a:rPr>
              <a:t>Parking </a:t>
            </a:r>
          </a:p>
          <a:p>
            <a:pPr algn="ctr"/>
            <a:r>
              <a:rPr lang="en-US" sz="1400" dirty="0" smtClean="0">
                <a:solidFill>
                  <a:srgbClr val="292934"/>
                </a:solidFill>
              </a:rPr>
              <a:t>request</a:t>
            </a:r>
            <a:endParaRPr lang="en-US" sz="1400" dirty="0">
              <a:solidFill>
                <a:srgbClr val="292934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968035" y="5839930"/>
            <a:ext cx="9647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rgbClr val="292934"/>
                </a:solidFill>
              </a:rPr>
              <a:t>Parking </a:t>
            </a:r>
          </a:p>
          <a:p>
            <a:pPr algn="ctr"/>
            <a:r>
              <a:rPr lang="en-US" sz="1400" dirty="0" smtClean="0">
                <a:solidFill>
                  <a:srgbClr val="292934"/>
                </a:solidFill>
              </a:rPr>
              <a:t>response</a:t>
            </a:r>
            <a:endParaRPr lang="en-US" sz="1400" dirty="0">
              <a:solidFill>
                <a:srgbClr val="292934"/>
              </a:solidFill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3684833" y="5564010"/>
            <a:ext cx="1066800" cy="609600"/>
          </a:xfrm>
          <a:prstGeom prst="roundRect">
            <a:avLst/>
          </a:prstGeom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Occupancy</a:t>
            </a:r>
            <a:br>
              <a:rPr lang="en-US" sz="1400" dirty="0" smtClean="0"/>
            </a:br>
            <a:r>
              <a:rPr lang="en-US" sz="1400" dirty="0" smtClean="0"/>
              <a:t>Detector</a:t>
            </a:r>
            <a:endParaRPr lang="en-US" sz="1400" dirty="0"/>
          </a:p>
        </p:txBody>
      </p:sp>
      <p:sp>
        <p:nvSpPr>
          <p:cNvPr id="18" name="Rounded Rectangle 17"/>
          <p:cNvSpPr/>
          <p:nvPr/>
        </p:nvSpPr>
        <p:spPr>
          <a:xfrm>
            <a:off x="2411585" y="5564010"/>
            <a:ext cx="990600" cy="609599"/>
          </a:xfrm>
          <a:prstGeom prst="roundRect">
            <a:avLst/>
          </a:prstGeom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Load</a:t>
            </a:r>
          </a:p>
          <a:p>
            <a:pPr algn="ctr"/>
            <a:r>
              <a:rPr lang="en-US" sz="1400" dirty="0" smtClean="0"/>
              <a:t>Balancer</a:t>
            </a:r>
            <a:endParaRPr lang="en-US" sz="1400" dirty="0"/>
          </a:p>
        </p:txBody>
      </p:sp>
      <p:sp>
        <p:nvSpPr>
          <p:cNvPr id="19" name="TextBox 18"/>
          <p:cNvSpPr txBox="1"/>
          <p:nvPr/>
        </p:nvSpPr>
        <p:spPr>
          <a:xfrm>
            <a:off x="1398833" y="5829510"/>
            <a:ext cx="990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rgbClr val="292934"/>
                </a:solidFill>
              </a:rPr>
              <a:t>Detector</a:t>
            </a:r>
            <a:br>
              <a:rPr lang="en-US" sz="1400" dirty="0" smtClean="0">
                <a:solidFill>
                  <a:srgbClr val="292934"/>
                </a:solidFill>
              </a:rPr>
            </a:br>
            <a:r>
              <a:rPr lang="en-US" sz="1400" dirty="0" smtClean="0">
                <a:solidFill>
                  <a:srgbClr val="292934"/>
                </a:solidFill>
              </a:rPr>
              <a:t>discovery</a:t>
            </a:r>
            <a:endParaRPr lang="en-US" sz="1400" dirty="0">
              <a:solidFill>
                <a:srgbClr val="292934"/>
              </a:solidFill>
            </a:endParaRPr>
          </a:p>
        </p:txBody>
      </p:sp>
      <p:cxnSp>
        <p:nvCxnSpPr>
          <p:cNvPr id="20" name="Straight Arrow Connector 19"/>
          <p:cNvCxnSpPr>
            <a:stCxn id="8" idx="0"/>
          </p:cNvCxnSpPr>
          <p:nvPr/>
        </p:nvCxnSpPr>
        <p:spPr>
          <a:xfrm flipV="1">
            <a:off x="865433" y="5285930"/>
            <a:ext cx="0" cy="278080"/>
          </a:xfrm>
          <a:prstGeom prst="straightConnector1">
            <a:avLst/>
          </a:prstGeom>
          <a:noFill/>
          <a:ln w="19050" cmpd="sng">
            <a:headEnd type="none"/>
            <a:tailEnd type="none"/>
          </a:ln>
          <a:effectLst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>
            <a:off x="865433" y="5285930"/>
            <a:ext cx="3352800" cy="0"/>
          </a:xfrm>
          <a:prstGeom prst="straightConnector1">
            <a:avLst/>
          </a:prstGeom>
          <a:noFill/>
          <a:ln w="19050" cmpd="sng">
            <a:headEnd type="none"/>
            <a:tailEnd type="none"/>
          </a:ln>
          <a:effectLst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endCxn id="17" idx="0"/>
          </p:cNvCxnSpPr>
          <p:nvPr/>
        </p:nvCxnSpPr>
        <p:spPr>
          <a:xfrm>
            <a:off x="4218233" y="5285930"/>
            <a:ext cx="0" cy="278080"/>
          </a:xfrm>
          <a:prstGeom prst="straightConnector1">
            <a:avLst/>
          </a:prstGeom>
          <a:noFill/>
          <a:ln w="19050" cmpd="sng">
            <a:headEnd type="none"/>
            <a:tailEnd type="arrow"/>
          </a:ln>
          <a:effectLst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2308133" y="4978153"/>
            <a:ext cx="10668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 smtClean="0">
                <a:solidFill>
                  <a:srgbClr val="292934"/>
                </a:solidFill>
              </a:rPr>
              <a:t>Image</a:t>
            </a:r>
            <a:endParaRPr lang="en-US" sz="1400" dirty="0">
              <a:solidFill>
                <a:srgbClr val="292934"/>
              </a:solidFill>
            </a:endParaRPr>
          </a:p>
        </p:txBody>
      </p:sp>
      <p:cxnSp>
        <p:nvCxnSpPr>
          <p:cNvPr id="24" name="Straight Arrow Connector 23"/>
          <p:cNvCxnSpPr>
            <a:stCxn id="17" idx="3"/>
            <a:endCxn id="9" idx="1"/>
          </p:cNvCxnSpPr>
          <p:nvPr/>
        </p:nvCxnSpPr>
        <p:spPr>
          <a:xfrm>
            <a:off x="4751633" y="5868810"/>
            <a:ext cx="823584" cy="0"/>
          </a:xfrm>
          <a:prstGeom prst="straightConnector1">
            <a:avLst/>
          </a:prstGeom>
          <a:noFill/>
          <a:ln w="19050" cmpd="sng">
            <a:headEnd type="none"/>
            <a:tailEnd type="arrow"/>
          </a:ln>
          <a:effectLst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255833" y="6233340"/>
            <a:ext cx="1219200" cy="52322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Runs on </a:t>
            </a:r>
            <a:r>
              <a:rPr lang="en-U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camera node</a:t>
            </a:r>
            <a:endParaRPr lang="en-US" sz="1400" b="1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189751" y="6233340"/>
            <a:ext cx="137160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 smtClean="0">
                <a:solidFill>
                  <a:srgbClr val="7F7F7F"/>
                </a:solidFill>
              </a:rPr>
              <a:t>Runs on </a:t>
            </a:r>
          </a:p>
          <a:p>
            <a:pPr algn="ctr"/>
            <a:r>
              <a:rPr lang="en-US" sz="1400" b="1" i="1" dirty="0">
                <a:solidFill>
                  <a:srgbClr val="7F7F7F"/>
                </a:solidFill>
              </a:rPr>
              <a:t>p</a:t>
            </a:r>
            <a:r>
              <a:rPr lang="en-US" sz="1400" b="1" i="1" dirty="0" smtClean="0">
                <a:solidFill>
                  <a:srgbClr val="7F7F7F"/>
                </a:solidFill>
              </a:rPr>
              <a:t>rocessing node</a:t>
            </a:r>
            <a:endParaRPr lang="en-US" sz="1400" b="1" i="1" dirty="0">
              <a:solidFill>
                <a:srgbClr val="7F7F7F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642423" y="6233340"/>
            <a:ext cx="1371600" cy="52322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 smtClean="0">
                <a:solidFill>
                  <a:srgbClr val="7F7F7F"/>
                </a:solidFill>
              </a:rPr>
              <a:t>Runs on </a:t>
            </a:r>
          </a:p>
          <a:p>
            <a:pPr algn="ctr"/>
            <a:r>
              <a:rPr lang="en-US" sz="1400" b="1" i="1" dirty="0">
                <a:solidFill>
                  <a:srgbClr val="7F7F7F"/>
                </a:solidFill>
              </a:rPr>
              <a:t>p</a:t>
            </a:r>
            <a:r>
              <a:rPr lang="en-US" sz="1400" b="1" i="1" dirty="0" smtClean="0">
                <a:solidFill>
                  <a:srgbClr val="7F7F7F"/>
                </a:solidFill>
              </a:rPr>
              <a:t>rocessing node</a:t>
            </a:r>
            <a:endParaRPr lang="en-US" sz="1400" b="1" i="1" dirty="0">
              <a:solidFill>
                <a:srgbClr val="7F7F7F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434072" y="6233340"/>
            <a:ext cx="144780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 smtClean="0">
                <a:solidFill>
                  <a:srgbClr val="7F7F7F"/>
                </a:solidFill>
              </a:rPr>
              <a:t>Runs on</a:t>
            </a:r>
            <a:br>
              <a:rPr lang="en-US" sz="1400" i="1" dirty="0" smtClean="0">
                <a:solidFill>
                  <a:srgbClr val="7F7F7F"/>
                </a:solidFill>
              </a:rPr>
            </a:br>
            <a:r>
              <a:rPr lang="en-US" sz="1400" b="1" i="1" dirty="0">
                <a:solidFill>
                  <a:srgbClr val="7F7F7F"/>
                </a:solidFill>
              </a:rPr>
              <a:t>p</a:t>
            </a:r>
            <a:r>
              <a:rPr lang="en-US" sz="1400" b="1" i="1" dirty="0" smtClean="0">
                <a:solidFill>
                  <a:srgbClr val="7F7F7F"/>
                </a:solidFill>
              </a:rPr>
              <a:t>rocessing node</a:t>
            </a:r>
            <a:endParaRPr lang="en-US" sz="1400" b="1" i="1" dirty="0">
              <a:solidFill>
                <a:srgbClr val="7F7F7F"/>
              </a:solidFill>
            </a:endParaRPr>
          </a:p>
        </p:txBody>
      </p:sp>
      <p:sp>
        <p:nvSpPr>
          <p:cNvPr id="30" name="Rectangular Callout 29"/>
          <p:cNvSpPr/>
          <p:nvPr/>
        </p:nvSpPr>
        <p:spPr>
          <a:xfrm>
            <a:off x="4065323" y="4234899"/>
            <a:ext cx="2104454" cy="743254"/>
          </a:xfrm>
          <a:prstGeom prst="wedgeRectCallout">
            <a:avLst>
              <a:gd name="adj1" fmla="val -24044"/>
              <a:gd name="adj2" fmla="val 127937"/>
            </a:avLst>
          </a:prstGeom>
          <a:solidFill>
            <a:srgbClr val="FFFF00"/>
          </a:solidFill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Deployed as a cluster replication group with range (7, 10)</a:t>
            </a:r>
            <a:endParaRPr lang="en-US" sz="1400" dirty="0"/>
          </a:p>
        </p:txBody>
      </p:sp>
      <p:sp>
        <p:nvSpPr>
          <p:cNvPr id="31" name="Rectangular Callout 30"/>
          <p:cNvSpPr/>
          <p:nvPr/>
        </p:nvSpPr>
        <p:spPr>
          <a:xfrm>
            <a:off x="7107121" y="4234899"/>
            <a:ext cx="1965368" cy="743254"/>
          </a:xfrm>
          <a:prstGeom prst="wedgeRectCallout">
            <a:avLst>
              <a:gd name="adj1" fmla="val 8797"/>
              <a:gd name="adj2" fmla="val 127937"/>
            </a:avLst>
          </a:prstGeom>
          <a:solidFill>
            <a:srgbClr val="FFFF00"/>
          </a:solidFill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Deployed as a per-node replication group</a:t>
            </a:r>
            <a:endParaRPr lang="en-US" sz="1400" dirty="0"/>
          </a:p>
        </p:txBody>
      </p:sp>
      <p:sp>
        <p:nvSpPr>
          <p:cNvPr id="32" name="Rectangular Callout 31"/>
          <p:cNvSpPr/>
          <p:nvPr/>
        </p:nvSpPr>
        <p:spPr>
          <a:xfrm>
            <a:off x="196296" y="4234899"/>
            <a:ext cx="1965368" cy="743254"/>
          </a:xfrm>
          <a:prstGeom prst="wedgeRectCallout">
            <a:avLst>
              <a:gd name="adj1" fmla="val -7015"/>
              <a:gd name="adj2" fmla="val 126119"/>
            </a:avLst>
          </a:prstGeom>
          <a:solidFill>
            <a:srgbClr val="FFFF00"/>
          </a:solidFill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Deployed as a per-node replication group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174297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5" grpId="0" animBg="1"/>
      <p:bldP spid="6" grpId="0" animBg="1"/>
      <p:bldP spid="8" grpId="0" animBg="1"/>
      <p:bldP spid="9" grpId="0" animBg="1"/>
      <p:bldP spid="11" grpId="0" animBg="1"/>
      <p:bldP spid="12" grpId="0"/>
      <p:bldP spid="15" grpId="0"/>
      <p:bldP spid="16" grpId="0"/>
      <p:bldP spid="17" grpId="0" animBg="1"/>
      <p:bldP spid="18" grpId="0" animBg="1"/>
      <p:bldP spid="19" grpId="0"/>
      <p:bldP spid="23" grpId="0"/>
      <p:bldP spid="25" grpId="0" animBg="1"/>
      <p:bldP spid="26" grpId="0" animBg="1"/>
      <p:bldP spid="27" grpId="0" animBg="1"/>
      <p:bldP spid="28" grpId="0" animBg="1"/>
      <p:bldP spid="30" grpId="0" animBg="1"/>
      <p:bldP spid="31" grpId="0" animBg="1"/>
      <p:bldP spid="32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C_Resul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08100"/>
            <a:ext cx="9144000" cy="4218341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17938"/>
            <a:ext cx="8229600" cy="963612"/>
          </a:xfrm>
          <a:solidFill>
            <a:srgbClr val="C6D9F1"/>
          </a:solidFill>
          <a:ln>
            <a:solidFill>
              <a:srgbClr val="1F497D"/>
            </a:solidFill>
          </a:ln>
        </p:spPr>
        <p:txBody>
          <a:bodyPr>
            <a:normAutofit/>
          </a:bodyPr>
          <a:lstStyle/>
          <a:p>
            <a:r>
              <a:rPr lang="en-US" dirty="0" smtClean="0"/>
              <a:t>Evaluating CPC Algorithm</a:t>
            </a:r>
            <a:endParaRPr lang="en-US" i="1" dirty="0"/>
          </a:p>
        </p:txBody>
      </p:sp>
      <p:sp>
        <p:nvSpPr>
          <p:cNvPr id="6" name="Rectangle 5"/>
          <p:cNvSpPr/>
          <p:nvPr/>
        </p:nvSpPr>
        <p:spPr>
          <a:xfrm>
            <a:off x="53660" y="5591786"/>
            <a:ext cx="3320545" cy="1193950"/>
          </a:xfrm>
          <a:prstGeom prst="rect">
            <a:avLst/>
          </a:prstGeom>
          <a:ln/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171450" indent="-171450">
              <a:buFont typeface="Arial"/>
              <a:buChar char="•"/>
            </a:pPr>
            <a:r>
              <a:rPr lang="en-US" sz="1100" b="1" dirty="0" smtClean="0">
                <a:solidFill>
                  <a:srgbClr val="000000"/>
                </a:solidFill>
              </a:rPr>
              <a:t>Initial deployment</a:t>
            </a:r>
            <a:r>
              <a:rPr lang="en-US" sz="1100" dirty="0" smtClean="0">
                <a:solidFill>
                  <a:srgbClr val="000000"/>
                </a:solidFill>
              </a:rPr>
              <a:t> of the Smart Parking System over 21 nodes (11 camera nodes, 11 processing nodes, 1 terminal node) </a:t>
            </a:r>
          </a:p>
          <a:p>
            <a:endParaRPr lang="en-US" sz="1100" dirty="0" smtClean="0">
              <a:solidFill>
                <a:srgbClr val="000000"/>
              </a:solidFill>
            </a:endParaRPr>
          </a:p>
          <a:p>
            <a:pPr marL="171450" indent="-171450">
              <a:buFont typeface="Arial"/>
              <a:buChar char="•"/>
            </a:pPr>
            <a:r>
              <a:rPr lang="en-US" sz="1100" dirty="0" smtClean="0">
                <a:solidFill>
                  <a:srgbClr val="000000"/>
                </a:solidFill>
              </a:rPr>
              <a:t>Results in 23 component instances</a:t>
            </a:r>
          </a:p>
          <a:p>
            <a:pPr marL="628650" lvl="1" indent="-171450">
              <a:buFont typeface="Arial"/>
              <a:buChar char="•"/>
            </a:pPr>
            <a:r>
              <a:rPr lang="en-US" sz="1100" dirty="0">
                <a:solidFill>
                  <a:srgbClr val="000000"/>
                </a:solidFill>
              </a:rPr>
              <a:t>o</a:t>
            </a:r>
            <a:r>
              <a:rPr lang="en-US" sz="1100" dirty="0" smtClean="0">
                <a:solidFill>
                  <a:srgbClr val="000000"/>
                </a:solidFill>
              </a:rPr>
              <a:t>ccupancy_detector replicated as a cluster with replication range 7 - 10</a:t>
            </a:r>
            <a:endParaRPr lang="en-US" sz="1100" dirty="0">
              <a:solidFill>
                <a:srgbClr val="000000"/>
              </a:solidFill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822468" y="5183187"/>
            <a:ext cx="0" cy="398016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957289" y="1762775"/>
            <a:ext cx="8044541" cy="320332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254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C_Resul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08100"/>
            <a:ext cx="9144000" cy="4218341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17938"/>
            <a:ext cx="8229600" cy="963612"/>
          </a:xfrm>
          <a:solidFill>
            <a:srgbClr val="C6D9F1"/>
          </a:solidFill>
          <a:ln>
            <a:solidFill>
              <a:srgbClr val="1F497D"/>
            </a:solidFill>
          </a:ln>
        </p:spPr>
        <p:txBody>
          <a:bodyPr>
            <a:normAutofit/>
          </a:bodyPr>
          <a:lstStyle/>
          <a:p>
            <a:r>
              <a:rPr lang="en-US" dirty="0" smtClean="0"/>
              <a:t>Evaluating CPC Algorithm</a:t>
            </a:r>
            <a:endParaRPr lang="en-US" i="1" dirty="0"/>
          </a:p>
        </p:txBody>
      </p:sp>
      <p:sp>
        <p:nvSpPr>
          <p:cNvPr id="33" name="Rectangle 32"/>
          <p:cNvSpPr/>
          <p:nvPr/>
        </p:nvSpPr>
        <p:spPr>
          <a:xfrm>
            <a:off x="2413911" y="1762775"/>
            <a:ext cx="6587919" cy="320332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9016" y="5633770"/>
            <a:ext cx="3496061" cy="1127609"/>
          </a:xfrm>
          <a:prstGeom prst="rect">
            <a:avLst/>
          </a:prstGeom>
          <a:ln/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171450" indent="-171450">
              <a:buFont typeface="Arial"/>
              <a:buChar char="•"/>
            </a:pPr>
            <a:r>
              <a:rPr lang="en-US" sz="1100" dirty="0" smtClean="0">
                <a:solidFill>
                  <a:srgbClr val="000000"/>
                </a:solidFill>
              </a:rPr>
              <a:t>6 consecutive </a:t>
            </a:r>
            <a:r>
              <a:rPr lang="en-US" sz="1100" b="1" dirty="0" smtClean="0">
                <a:solidFill>
                  <a:srgbClr val="000000"/>
                </a:solidFill>
              </a:rPr>
              <a:t>node failure events</a:t>
            </a:r>
            <a:r>
              <a:rPr lang="en-US" sz="1100" dirty="0" smtClean="0">
                <a:solidFill>
                  <a:srgbClr val="000000"/>
                </a:solidFill>
              </a:rPr>
              <a:t> (1 failure per event) resulting in 15 nodes and 18 component instances</a:t>
            </a:r>
          </a:p>
          <a:p>
            <a:endParaRPr lang="en-US" sz="1100" dirty="0" smtClean="0">
              <a:solidFill>
                <a:srgbClr val="000000"/>
              </a:solidFill>
            </a:endParaRPr>
          </a:p>
          <a:p>
            <a:pPr marL="171450" indent="-171450">
              <a:buFont typeface="Arial"/>
              <a:buChar char="•"/>
            </a:pPr>
            <a:r>
              <a:rPr lang="en-US" sz="1100" dirty="0" smtClean="0">
                <a:solidFill>
                  <a:srgbClr val="000000"/>
                </a:solidFill>
              </a:rPr>
              <a:t>6</a:t>
            </a:r>
            <a:r>
              <a:rPr lang="en-US" sz="1100" baseline="30000" dirty="0" smtClean="0">
                <a:solidFill>
                  <a:srgbClr val="000000"/>
                </a:solidFill>
              </a:rPr>
              <a:t>th</a:t>
            </a:r>
            <a:r>
              <a:rPr lang="en-US" sz="1100" dirty="0" smtClean="0">
                <a:solidFill>
                  <a:srgbClr val="000000"/>
                </a:solidFill>
              </a:rPr>
              <a:t> failure (event 7) is the failure of the only available terminal node, which results in system not being able to reconfigure itself</a:t>
            </a:r>
            <a:endParaRPr lang="en-US" sz="1100" dirty="0">
              <a:solidFill>
                <a:srgbClr val="000000"/>
              </a:solidFill>
            </a:endParaRPr>
          </a:p>
        </p:txBody>
      </p:sp>
      <p:cxnSp>
        <p:nvCxnSpPr>
          <p:cNvPr id="9" name="Straight Arrow Connector 8"/>
          <p:cNvCxnSpPr>
            <a:endCxn id="8" idx="0"/>
          </p:cNvCxnSpPr>
          <p:nvPr/>
        </p:nvCxnSpPr>
        <p:spPr>
          <a:xfrm>
            <a:off x="1847047" y="5234894"/>
            <a:ext cx="0" cy="398876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995007" y="5075346"/>
            <a:ext cx="0" cy="159548"/>
          </a:xfrm>
          <a:prstGeom prst="straightConnector1">
            <a:avLst/>
          </a:prstGeom>
          <a:ln>
            <a:headEnd type="none"/>
            <a:tailEnd type="none"/>
          </a:ln>
          <a:effectLst/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995007" y="5225417"/>
            <a:ext cx="1408569" cy="5698"/>
          </a:xfrm>
          <a:prstGeom prst="straightConnector1">
            <a:avLst/>
          </a:prstGeom>
          <a:ln>
            <a:headEnd type="none"/>
            <a:tailEnd type="none"/>
          </a:ln>
          <a:effectLst/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2403576" y="5075346"/>
            <a:ext cx="0" cy="159548"/>
          </a:xfrm>
          <a:prstGeom prst="straightConnector1">
            <a:avLst/>
          </a:prstGeom>
          <a:ln>
            <a:headEnd type="none"/>
            <a:tailEnd type="none"/>
          </a:ln>
          <a:effectLst/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9757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C_Resul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08100"/>
            <a:ext cx="9144000" cy="4218341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17938"/>
            <a:ext cx="8229600" cy="963612"/>
          </a:xfrm>
          <a:solidFill>
            <a:srgbClr val="C6D9F1"/>
          </a:solidFill>
          <a:ln>
            <a:solidFill>
              <a:srgbClr val="1F497D"/>
            </a:solidFill>
          </a:ln>
        </p:spPr>
        <p:txBody>
          <a:bodyPr>
            <a:normAutofit/>
          </a:bodyPr>
          <a:lstStyle/>
          <a:p>
            <a:r>
              <a:rPr lang="en-US" dirty="0" smtClean="0"/>
              <a:t>Evaluating CPC Algorithm</a:t>
            </a:r>
            <a:endParaRPr lang="en-US" i="1" dirty="0"/>
          </a:p>
        </p:txBody>
      </p:sp>
      <p:sp>
        <p:nvSpPr>
          <p:cNvPr id="33" name="Rectangle 32"/>
          <p:cNvSpPr/>
          <p:nvPr/>
        </p:nvSpPr>
        <p:spPr>
          <a:xfrm>
            <a:off x="8284308" y="1762775"/>
            <a:ext cx="717522" cy="320332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758939" y="5668700"/>
            <a:ext cx="3320545" cy="1127609"/>
          </a:xfrm>
          <a:prstGeom prst="rect">
            <a:avLst/>
          </a:prstGeom>
          <a:ln/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171450" indent="-171450">
              <a:buFont typeface="Arial"/>
              <a:buChar char="•"/>
            </a:pPr>
            <a:r>
              <a:rPr lang="en-US" sz="1100" dirty="0" smtClean="0">
                <a:solidFill>
                  <a:srgbClr val="000000"/>
                </a:solidFill>
              </a:rPr>
              <a:t>24 consecutive </a:t>
            </a:r>
            <a:r>
              <a:rPr lang="en-US" sz="1100" b="1" dirty="0" smtClean="0">
                <a:solidFill>
                  <a:srgbClr val="000000"/>
                </a:solidFill>
              </a:rPr>
              <a:t>hardware update events</a:t>
            </a:r>
            <a:r>
              <a:rPr lang="en-US" sz="1100" dirty="0" smtClean="0">
                <a:solidFill>
                  <a:srgbClr val="000000"/>
                </a:solidFill>
              </a:rPr>
              <a:t> (1 node addition per event); 2 terminal nodes, 11 processing nodes, and 11 camera nodes</a:t>
            </a:r>
          </a:p>
          <a:p>
            <a:pPr marL="171450" indent="-171450">
              <a:buFont typeface="Arial"/>
              <a:buChar char="•"/>
            </a:pPr>
            <a:endParaRPr lang="en-US" sz="1100" dirty="0">
              <a:solidFill>
                <a:srgbClr val="000000"/>
              </a:solidFill>
            </a:endParaRPr>
          </a:p>
          <a:p>
            <a:pPr marL="171450" indent="-171450">
              <a:buFont typeface="Arial"/>
              <a:buChar char="•"/>
            </a:pPr>
            <a:r>
              <a:rPr lang="en-US" sz="1100" dirty="0" smtClean="0">
                <a:solidFill>
                  <a:srgbClr val="000000"/>
                </a:solidFill>
              </a:rPr>
              <a:t>Results in 39 nodes and 31 component instances</a:t>
            </a:r>
            <a:endParaRPr lang="en-US" sz="1100" dirty="0">
              <a:solidFill>
                <a:srgbClr val="000000"/>
              </a:solidFill>
            </a:endParaRPr>
          </a:p>
        </p:txBody>
      </p:sp>
      <p:cxnSp>
        <p:nvCxnSpPr>
          <p:cNvPr id="9" name="Straight Arrow Connector 8"/>
          <p:cNvCxnSpPr>
            <a:endCxn id="8" idx="0"/>
          </p:cNvCxnSpPr>
          <p:nvPr/>
        </p:nvCxnSpPr>
        <p:spPr>
          <a:xfrm>
            <a:off x="6419212" y="5248832"/>
            <a:ext cx="0" cy="419868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2413345" y="5091725"/>
            <a:ext cx="0" cy="159548"/>
          </a:xfrm>
          <a:prstGeom prst="straightConnector1">
            <a:avLst/>
          </a:prstGeom>
          <a:ln>
            <a:headEnd type="none"/>
            <a:tailEnd type="none"/>
          </a:ln>
          <a:effectLst/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2413345" y="5247494"/>
            <a:ext cx="5880732" cy="3779"/>
          </a:xfrm>
          <a:prstGeom prst="straightConnector1">
            <a:avLst/>
          </a:prstGeom>
          <a:ln>
            <a:headEnd type="none"/>
            <a:tailEnd type="none"/>
          </a:ln>
          <a:effectLst/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8284308" y="5091725"/>
            <a:ext cx="0" cy="159548"/>
          </a:xfrm>
          <a:prstGeom prst="straightConnector1">
            <a:avLst/>
          </a:prstGeom>
          <a:ln>
            <a:headEnd type="none"/>
            <a:tailEnd type="none"/>
          </a:ln>
          <a:effectLst/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841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172578"/>
            <a:ext cx="8229600" cy="1267632"/>
          </a:xfrm>
          <a:solidFill>
            <a:srgbClr val="C6D9F1"/>
          </a:solidFill>
          <a:ln>
            <a:solidFill>
              <a:srgbClr val="1F497D"/>
            </a:solidFill>
          </a:ln>
        </p:spPr>
        <p:txBody>
          <a:bodyPr>
            <a:normAutofit fontScale="90000"/>
          </a:bodyPr>
          <a:lstStyle/>
          <a:p>
            <a:r>
              <a:rPr lang="en-US" dirty="0" smtClean="0"/>
              <a:t>Key Requirements for a Resilient Management Infrastructure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2" y="1712372"/>
            <a:ext cx="8229598" cy="4876296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Distributed group membership</a:t>
            </a:r>
          </a:p>
          <a:p>
            <a:pPr lvl="1"/>
            <a:r>
              <a:rPr lang="en-US" dirty="0" smtClean="0"/>
              <a:t>Management entities </a:t>
            </a:r>
            <a:r>
              <a:rPr lang="en-US" dirty="0"/>
              <a:t>in different </a:t>
            </a:r>
            <a:r>
              <a:rPr lang="en-US" dirty="0" smtClean="0"/>
              <a:t>nodes </a:t>
            </a:r>
            <a:r>
              <a:rPr lang="en-US" dirty="0">
                <a:solidFill>
                  <a:srgbClr val="000000"/>
                </a:solidFill>
              </a:rPr>
              <a:t>collectively </a:t>
            </a:r>
            <a:r>
              <a:rPr lang="en-US" dirty="0" smtClean="0">
                <a:solidFill>
                  <a:srgbClr val="000000"/>
                </a:solidFill>
              </a:rPr>
              <a:t>manage</a:t>
            </a:r>
            <a:r>
              <a:rPr lang="en-US" dirty="0" smtClean="0"/>
              <a:t> </a:t>
            </a:r>
            <a:r>
              <a:rPr lang="en-US" dirty="0"/>
              <a:t>distributed applications</a:t>
            </a:r>
          </a:p>
          <a:p>
            <a:pPr lvl="1"/>
            <a:r>
              <a:rPr lang="en-US" dirty="0"/>
              <a:t>Highly dynamic system </a:t>
            </a:r>
            <a:r>
              <a:rPr lang="en-US" dirty="0" smtClean="0"/>
              <a:t>so distributed management entities need to keep track of each other</a:t>
            </a:r>
          </a:p>
          <a:p>
            <a:pPr lvl="2"/>
            <a:r>
              <a:rPr lang="en-US" dirty="0" smtClean="0"/>
              <a:t>New </a:t>
            </a:r>
            <a:r>
              <a:rPr lang="en-US" dirty="0"/>
              <a:t>members joining</a:t>
            </a:r>
          </a:p>
          <a:p>
            <a:pPr lvl="2"/>
            <a:r>
              <a:rPr lang="en-US" dirty="0"/>
              <a:t>Existing member </a:t>
            </a:r>
            <a:r>
              <a:rPr lang="en-US" dirty="0" smtClean="0"/>
              <a:t>leaving/failing</a:t>
            </a:r>
          </a:p>
          <a:p>
            <a:pPr marL="914400" lvl="2" indent="0">
              <a:buNone/>
            </a:pPr>
            <a:endParaRPr lang="en-US" dirty="0"/>
          </a:p>
          <a:p>
            <a:r>
              <a:rPr lang="en-US" dirty="0"/>
              <a:t>Leader election</a:t>
            </a:r>
          </a:p>
          <a:p>
            <a:pPr lvl="1"/>
            <a:r>
              <a:rPr lang="en-US" dirty="0"/>
              <a:t>Each </a:t>
            </a:r>
            <a:r>
              <a:rPr lang="en-US" dirty="0" smtClean="0"/>
              <a:t>extensible CPS cluster </a:t>
            </a:r>
            <a:r>
              <a:rPr lang="en-US" dirty="0"/>
              <a:t>should have a </a:t>
            </a:r>
            <a:r>
              <a:rPr lang="en-US" dirty="0" smtClean="0"/>
              <a:t>leader management entity</a:t>
            </a:r>
            <a:endParaRPr lang="en-US" dirty="0"/>
          </a:p>
          <a:p>
            <a:pPr lvl="1"/>
            <a:r>
              <a:rPr lang="en-US" dirty="0" smtClean="0"/>
              <a:t>Prevents </a:t>
            </a:r>
            <a:r>
              <a:rPr lang="en-US" dirty="0"/>
              <a:t>frequent consensus-based agreements</a:t>
            </a:r>
          </a:p>
          <a:p>
            <a:pPr lvl="2"/>
            <a:r>
              <a:rPr lang="en-US" dirty="0">
                <a:solidFill>
                  <a:srgbClr val="000000"/>
                </a:solidFill>
              </a:rPr>
              <a:t>Leader responsible for instigating failure mitigation</a:t>
            </a:r>
          </a:p>
          <a:p>
            <a:pPr lvl="1"/>
            <a:r>
              <a:rPr lang="en-US" dirty="0" smtClean="0"/>
              <a:t>Leader election </a:t>
            </a:r>
            <a:r>
              <a:rPr lang="en-US" dirty="0"/>
              <a:t>required </a:t>
            </a:r>
            <a:r>
              <a:rPr lang="en-US" dirty="0" smtClean="0"/>
              <a:t>in case of leader failure</a:t>
            </a:r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dirty="0" smtClean="0"/>
              <a:t>Deployment </a:t>
            </a:r>
            <a:r>
              <a:rPr lang="en-US" dirty="0"/>
              <a:t>sequencing</a:t>
            </a:r>
          </a:p>
          <a:p>
            <a:pPr lvl="1"/>
            <a:r>
              <a:rPr lang="en-US" dirty="0"/>
              <a:t>Awareness of application </a:t>
            </a:r>
            <a:r>
              <a:rPr lang="en-US" dirty="0" smtClean="0"/>
              <a:t>dependencies</a:t>
            </a:r>
          </a:p>
          <a:p>
            <a:pPr lvl="1"/>
            <a:r>
              <a:rPr lang="en-US" dirty="0" smtClean="0"/>
              <a:t>A client might want to wait until server is available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S</a:t>
            </a:r>
            <a:r>
              <a:rPr lang="en-US" dirty="0" smtClean="0"/>
              <a:t>tate </a:t>
            </a:r>
            <a:r>
              <a:rPr lang="en-US" dirty="0"/>
              <a:t>preservation</a:t>
            </a:r>
          </a:p>
          <a:p>
            <a:pPr lvl="1"/>
            <a:r>
              <a:rPr lang="en-US" dirty="0" smtClean="0"/>
              <a:t>Persistent storage of system state</a:t>
            </a:r>
          </a:p>
          <a:p>
            <a:pPr lvl="2"/>
            <a:r>
              <a:rPr lang="en-US" dirty="0" smtClean="0"/>
              <a:t>Resources, applications related information, constraints</a:t>
            </a:r>
          </a:p>
          <a:p>
            <a:pPr lvl="1"/>
            <a:r>
              <a:rPr lang="en-US" dirty="0" smtClean="0"/>
              <a:t>Management infrastructure should be stateless</a:t>
            </a:r>
          </a:p>
          <a:p>
            <a:pPr lvl="2"/>
            <a:r>
              <a:rPr lang="en-US" dirty="0" smtClean="0"/>
              <a:t>Any relevant information (managed applications) should be stored persistently</a:t>
            </a:r>
          </a:p>
        </p:txBody>
      </p:sp>
    </p:spTree>
    <p:extLst>
      <p:ext uri="{BB962C8B-B14F-4D97-AF65-F5344CB8AC3E}">
        <p14:creationId xmlns:p14="http://schemas.microsoft.com/office/powerpoint/2010/main" val="91941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1" dur="500"/>
                                        <p:tgtEl>
                                          <p:spTgt spid="5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4" dur="500"/>
                                        <p:tgtEl>
                                          <p:spTgt spid="5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C_Resul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08100"/>
            <a:ext cx="9144000" cy="4218341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17938"/>
            <a:ext cx="8229600" cy="963612"/>
          </a:xfrm>
          <a:solidFill>
            <a:srgbClr val="C6D9F1"/>
          </a:solidFill>
          <a:ln>
            <a:solidFill>
              <a:srgbClr val="1F497D"/>
            </a:solidFill>
          </a:ln>
        </p:spPr>
        <p:txBody>
          <a:bodyPr>
            <a:normAutofit/>
          </a:bodyPr>
          <a:lstStyle/>
          <a:p>
            <a:r>
              <a:rPr lang="en-US" dirty="0" smtClean="0"/>
              <a:t>Evaluating CPC Algorithm</a:t>
            </a:r>
            <a:endParaRPr lang="en-US" i="1" dirty="0"/>
          </a:p>
        </p:txBody>
      </p:sp>
      <p:sp>
        <p:nvSpPr>
          <p:cNvPr id="8" name="Rectangle 7"/>
          <p:cNvSpPr/>
          <p:nvPr/>
        </p:nvSpPr>
        <p:spPr>
          <a:xfrm>
            <a:off x="7033846" y="5668701"/>
            <a:ext cx="2042076" cy="798530"/>
          </a:xfrm>
          <a:prstGeom prst="rect">
            <a:avLst/>
          </a:prstGeom>
          <a:ln/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171450" indent="-171450">
              <a:buFont typeface="Arial"/>
              <a:buChar char="•"/>
            </a:pPr>
            <a:r>
              <a:rPr lang="en-US" sz="1100" dirty="0" smtClean="0">
                <a:solidFill>
                  <a:srgbClr val="000000"/>
                </a:solidFill>
              </a:rPr>
              <a:t>3 consecutive </a:t>
            </a:r>
            <a:r>
              <a:rPr lang="en-US" sz="1100" b="1" dirty="0" smtClean="0">
                <a:solidFill>
                  <a:srgbClr val="000000"/>
                </a:solidFill>
              </a:rPr>
              <a:t>node failure events</a:t>
            </a:r>
            <a:r>
              <a:rPr lang="en-US" sz="1100" dirty="0" smtClean="0">
                <a:solidFill>
                  <a:srgbClr val="000000"/>
                </a:solidFill>
              </a:rPr>
              <a:t> resulting in 36 nodes and 30 component instances</a:t>
            </a:r>
            <a:endParaRPr lang="en-US" sz="1100" b="1" dirty="0">
              <a:solidFill>
                <a:srgbClr val="000000"/>
              </a:solidFill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8686800" y="5247494"/>
            <a:ext cx="0" cy="419868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8274884" y="5087946"/>
            <a:ext cx="0" cy="159548"/>
          </a:xfrm>
          <a:prstGeom prst="straightConnector1">
            <a:avLst/>
          </a:prstGeom>
          <a:ln>
            <a:headEnd type="none"/>
            <a:tailEnd type="none"/>
          </a:ln>
          <a:effectLst/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8274884" y="5247494"/>
            <a:ext cx="756253" cy="3779"/>
          </a:xfrm>
          <a:prstGeom prst="straightConnector1">
            <a:avLst/>
          </a:prstGeom>
          <a:ln>
            <a:headEnd type="none"/>
            <a:tailEnd type="none"/>
          </a:ln>
          <a:effectLst/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9031137" y="5091725"/>
            <a:ext cx="0" cy="159548"/>
          </a:xfrm>
          <a:prstGeom prst="straightConnector1">
            <a:avLst/>
          </a:prstGeom>
          <a:ln>
            <a:headEnd type="none"/>
            <a:tailEnd type="none"/>
          </a:ln>
          <a:effectLst/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7541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668" y="0"/>
            <a:ext cx="85018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335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17938"/>
            <a:ext cx="8229600" cy="963612"/>
          </a:xfrm>
          <a:solidFill>
            <a:srgbClr val="C6D9F1"/>
          </a:solidFill>
          <a:ln>
            <a:solidFill>
              <a:srgbClr val="1F497D"/>
            </a:solidFill>
          </a:ln>
        </p:spPr>
        <p:txBody>
          <a:bodyPr>
            <a:normAutofit/>
          </a:bodyPr>
          <a:lstStyle/>
          <a:p>
            <a:r>
              <a:rPr lang="en-US" dirty="0" smtClean="0"/>
              <a:t>Evaluating Look-ahead Algorithm</a:t>
            </a:r>
            <a:endParaRPr lang="en-US" i="1" dirty="0"/>
          </a:p>
        </p:txBody>
      </p:sp>
      <p:pic>
        <p:nvPicPr>
          <p:cNvPr id="13" name="Picture 12" descr="LaRC_Resul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8101" y="1719283"/>
            <a:ext cx="5747799" cy="3556914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46616" y="5742468"/>
            <a:ext cx="83798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/>
              <a:t>Graph above shows solution pre-computation time. The actual solution finding time is insignificant due to pre-computation and is equivalent to database lookup time (average over first five events was 8.5 milliseconds)</a:t>
            </a:r>
            <a:endParaRPr lang="en-US" sz="1600" i="1" dirty="0"/>
          </a:p>
        </p:txBody>
      </p:sp>
    </p:spTree>
    <p:extLst>
      <p:ext uri="{BB962C8B-B14F-4D97-AF65-F5344CB8AC3E}">
        <p14:creationId xmlns:p14="http://schemas.microsoft.com/office/powerpoint/2010/main" val="183337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123367"/>
            <a:ext cx="8229600" cy="1322200"/>
          </a:xfrm>
          <a:solidFill>
            <a:srgbClr val="C6D9F1"/>
          </a:solidFill>
          <a:ln>
            <a:solidFill>
              <a:srgbClr val="1F497D"/>
            </a:solidFill>
          </a:ln>
        </p:spPr>
        <p:txBody>
          <a:bodyPr>
            <a:normAutofit fontScale="90000"/>
          </a:bodyPr>
          <a:lstStyle/>
          <a:p>
            <a:r>
              <a:rPr lang="en-US" dirty="0" smtClean="0"/>
              <a:t>CHARIOT Resource Consumption on Edge Nodes</a:t>
            </a:r>
            <a:endParaRPr lang="en-US" i="1" dirty="0"/>
          </a:p>
        </p:txBody>
      </p:sp>
      <p:pic>
        <p:nvPicPr>
          <p:cNvPr id="5" name="Picture 4" descr="MemoryConsumpti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08" y="1541870"/>
            <a:ext cx="5285246" cy="315767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393271" y="2028462"/>
            <a:ext cx="375072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 dirty="0" smtClean="0"/>
              <a:t>A, B, C, D, E – Nodes with short lifetime (less than 15 minutes)</a:t>
            </a:r>
          </a:p>
          <a:p>
            <a:pPr marL="285750" indent="-285750">
              <a:buFont typeface="Arial"/>
              <a:buChar char="•"/>
            </a:pPr>
            <a:endParaRPr lang="en-US" sz="1600" dirty="0"/>
          </a:p>
          <a:p>
            <a:pPr marL="285750" indent="-285750">
              <a:buFont typeface="Arial"/>
              <a:buChar char="•"/>
            </a:pPr>
            <a:r>
              <a:rPr lang="en-US" sz="1600" dirty="0" smtClean="0"/>
              <a:t>F, G, H, I – Nodes with medium lifetime (between 110 – 154 minutes)</a:t>
            </a:r>
          </a:p>
          <a:p>
            <a:endParaRPr lang="en-US" sz="1600" dirty="0" smtClean="0"/>
          </a:p>
          <a:p>
            <a:pPr marL="285750" indent="-285750">
              <a:buFont typeface="Arial"/>
              <a:buChar char="•"/>
            </a:pPr>
            <a:r>
              <a:rPr lang="en-US" sz="1600" dirty="0" smtClean="0"/>
              <a:t>J, K, L, M – Nodes with long lifetime (between 200 – 235 minutes)</a:t>
            </a:r>
            <a:endParaRPr lang="en-US" sz="1600" dirty="0"/>
          </a:p>
        </p:txBody>
      </p:sp>
      <p:pic>
        <p:nvPicPr>
          <p:cNvPr id="7" name="Picture 6" descr="NetworkConsumption_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4026" y="4232541"/>
            <a:ext cx="5070475" cy="2628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551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3"/>
          <p:cNvSpPr txBox="1">
            <a:spLocks/>
          </p:cNvSpPr>
          <p:nvPr/>
        </p:nvSpPr>
        <p:spPr>
          <a:xfrm>
            <a:off x="457200" y="298998"/>
            <a:ext cx="8229600" cy="963612"/>
          </a:xfrm>
          <a:prstGeom prst="rect">
            <a:avLst/>
          </a:prstGeom>
          <a:solidFill>
            <a:srgbClr val="C6D9F1"/>
          </a:solidFill>
          <a:ln>
            <a:solidFill>
              <a:srgbClr val="1F497D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Analyzing CPC </a:t>
            </a:r>
            <a:r>
              <a:rPr lang="en-US" dirty="0"/>
              <a:t>Algorithm</a:t>
            </a:r>
            <a:endParaRPr lang="en-US" i="1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11595"/>
            <a:ext cx="9144000" cy="3597639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34507"/>
            <a:ext cx="4808605" cy="1136978"/>
          </a:xfrm>
        </p:spPr>
        <p:txBody>
          <a:bodyPr>
            <a:normAutofit fontScale="55000" lnSpcReduction="20000"/>
          </a:bodyPr>
          <a:lstStyle/>
          <a:p>
            <a:r>
              <a:rPr lang="en-US" dirty="0" smtClean="0"/>
              <a:t>Experiment simulated in a single computer</a:t>
            </a:r>
          </a:p>
          <a:p>
            <a:pPr lvl="1"/>
            <a:r>
              <a:rPr lang="en-US" dirty="0" smtClean="0"/>
              <a:t>OS: Windows 7, 64 bit (Non-simulated: Ubuntu)</a:t>
            </a:r>
          </a:p>
          <a:p>
            <a:pPr lvl="1"/>
            <a:r>
              <a:rPr lang="en-US" dirty="0" smtClean="0"/>
              <a:t>Memory: 8 GB (Non-simulated: 4GB)</a:t>
            </a:r>
          </a:p>
          <a:p>
            <a:pPr lvl="1"/>
            <a:r>
              <a:rPr lang="en-US" dirty="0" smtClean="0"/>
              <a:t>No. of cores: 8 (Non-simulated: 2)</a:t>
            </a:r>
          </a:p>
        </p:txBody>
      </p:sp>
    </p:spTree>
    <p:extLst>
      <p:ext uri="{BB962C8B-B14F-4D97-AF65-F5344CB8AC3E}">
        <p14:creationId xmlns:p14="http://schemas.microsoft.com/office/powerpoint/2010/main" val="3362858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3"/>
          <p:cNvSpPr txBox="1">
            <a:spLocks/>
          </p:cNvSpPr>
          <p:nvPr/>
        </p:nvSpPr>
        <p:spPr>
          <a:xfrm>
            <a:off x="457200" y="298998"/>
            <a:ext cx="8229600" cy="963612"/>
          </a:xfrm>
          <a:prstGeom prst="rect">
            <a:avLst/>
          </a:prstGeom>
          <a:solidFill>
            <a:srgbClr val="C6D9F1"/>
          </a:solidFill>
          <a:ln>
            <a:solidFill>
              <a:srgbClr val="1F497D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Analyzing CPC </a:t>
            </a:r>
            <a:r>
              <a:rPr lang="en-US" dirty="0"/>
              <a:t>Algorithm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34507"/>
            <a:ext cx="4808605" cy="1136978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Experiment simulated in a single computer</a:t>
            </a:r>
          </a:p>
          <a:p>
            <a:pPr lvl="1"/>
            <a:r>
              <a:rPr lang="en-US" dirty="0"/>
              <a:t>OS: Windows 7, 64 bit (Non-simulated: Ubuntu)</a:t>
            </a:r>
          </a:p>
          <a:p>
            <a:pPr lvl="1"/>
            <a:r>
              <a:rPr lang="en-US" dirty="0"/>
              <a:t>Memory: 8 GB (Non-simulated: 4GB)</a:t>
            </a:r>
          </a:p>
          <a:p>
            <a:pPr lvl="1"/>
            <a:r>
              <a:rPr lang="en-US" dirty="0"/>
              <a:t>No. of cores: 8 (Non-simulated: 2)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461" y="2737558"/>
            <a:ext cx="8165078" cy="3789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797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76600"/>
            <a:ext cx="9144000" cy="3597639"/>
          </a:xfrm>
          <a:prstGeom prst="rect">
            <a:avLst/>
          </a:prstGeom>
        </p:spPr>
      </p:pic>
      <p:sp>
        <p:nvSpPr>
          <p:cNvPr id="6" name="Title 3"/>
          <p:cNvSpPr txBox="1">
            <a:spLocks/>
          </p:cNvSpPr>
          <p:nvPr/>
        </p:nvSpPr>
        <p:spPr>
          <a:xfrm>
            <a:off x="457200" y="298998"/>
            <a:ext cx="8229600" cy="963612"/>
          </a:xfrm>
          <a:prstGeom prst="rect">
            <a:avLst/>
          </a:prstGeom>
          <a:solidFill>
            <a:srgbClr val="C6D9F1"/>
          </a:solidFill>
          <a:ln>
            <a:solidFill>
              <a:srgbClr val="1F497D"/>
            </a:solidFill>
          </a:ln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Analyzing CPC Algorithm: </a:t>
            </a:r>
          </a:p>
          <a:p>
            <a:r>
              <a:rPr lang="en-US" i="1" dirty="0" smtClean="0"/>
              <a:t>Z3 Solver Time Jitter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6776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3"/>
          <p:cNvSpPr txBox="1">
            <a:spLocks/>
          </p:cNvSpPr>
          <p:nvPr/>
        </p:nvSpPr>
        <p:spPr>
          <a:xfrm>
            <a:off x="457200" y="298998"/>
            <a:ext cx="8229600" cy="963612"/>
          </a:xfrm>
          <a:prstGeom prst="rect">
            <a:avLst/>
          </a:prstGeom>
          <a:solidFill>
            <a:srgbClr val="C6D9F1"/>
          </a:solidFill>
          <a:ln>
            <a:solidFill>
              <a:srgbClr val="1F497D"/>
            </a:solidFill>
          </a:ln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Analyzing CPC Algorithm: </a:t>
            </a:r>
          </a:p>
          <a:p>
            <a:r>
              <a:rPr lang="en-US" i="1" dirty="0" smtClean="0"/>
              <a:t>Z3 Solver Time Jitter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1" y="1924837"/>
            <a:ext cx="8381999" cy="4502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573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119396"/>
            <a:ext cx="8229600" cy="1322200"/>
          </a:xfrm>
          <a:solidFill>
            <a:srgbClr val="C6D9F1"/>
          </a:solidFill>
          <a:ln>
            <a:solidFill>
              <a:srgbClr val="1F497D"/>
            </a:solidFill>
          </a:ln>
        </p:spPr>
        <p:txBody>
          <a:bodyPr>
            <a:normAutofit fontScale="90000"/>
          </a:bodyPr>
          <a:lstStyle/>
          <a:p>
            <a:r>
              <a:rPr lang="en-US" dirty="0" smtClean="0"/>
              <a:t>Analyzing CPC Algorithm using Initial Deployment Computation Time</a:t>
            </a:r>
            <a:endParaRPr lang="en-US" i="1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2793916"/>
              </p:ext>
            </p:extLst>
          </p:nvPr>
        </p:nvGraphicFramePr>
        <p:xfrm>
          <a:off x="5592667" y="1559392"/>
          <a:ext cx="2248514" cy="192024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7409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075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9093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Scenario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Nodes,</a:t>
                      </a:r>
                      <a:r>
                        <a:rPr lang="en-US" sz="1200" baseline="0" dirty="0" smtClean="0"/>
                        <a:t> Components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9093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11, 10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9093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22, 18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9093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3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33, 26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9093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4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44, 34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9093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55, 42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9093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6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66, 50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81" y="1551250"/>
            <a:ext cx="4368494" cy="289720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0911" y="3546751"/>
            <a:ext cx="4526389" cy="331985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434" y="4784589"/>
            <a:ext cx="2386181" cy="1419627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2723" y="6280859"/>
            <a:ext cx="3710840" cy="561185"/>
          </a:xfrm>
          <a:prstGeom prst="rect">
            <a:avLst/>
          </a:prstGeom>
        </p:spPr>
      </p:pic>
      <p:cxnSp>
        <p:nvCxnSpPr>
          <p:cNvPr id="19" name="Straight Arrow Connector 18"/>
          <p:cNvCxnSpPr/>
          <p:nvPr/>
        </p:nvCxnSpPr>
        <p:spPr>
          <a:xfrm>
            <a:off x="1456556" y="4784589"/>
            <a:ext cx="147792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940942" y="4576315"/>
            <a:ext cx="5551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Nodes</a:t>
            </a:r>
            <a:endParaRPr lang="en-US" sz="1000" dirty="0"/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832435" y="4889674"/>
            <a:ext cx="0" cy="91314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 rot="16200000">
            <a:off x="386237" y="5192418"/>
            <a:ext cx="6788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/>
              <a:t>Nodes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4087299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2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32654"/>
            <a:ext cx="8229600" cy="963612"/>
          </a:xfrm>
          <a:solidFill>
            <a:srgbClr val="C6D9F1"/>
          </a:solidFill>
          <a:ln>
            <a:solidFill>
              <a:srgbClr val="1F497D"/>
            </a:solidFill>
          </a:ln>
        </p:spPr>
        <p:txBody>
          <a:bodyPr>
            <a:normAutofit/>
          </a:bodyPr>
          <a:lstStyle/>
          <a:p>
            <a:r>
              <a:rPr lang="en-US" dirty="0" smtClean="0"/>
              <a:t>Lessons Learned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2" y="1417000"/>
            <a:ext cx="8229597" cy="5101184"/>
          </a:xfrm>
        </p:spPr>
        <p:txBody>
          <a:bodyPr>
            <a:normAutofit fontScale="55000" lnSpcReduction="20000"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Requirements to support autonomous resilience for extensible CPS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Failure avoidance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Failure management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Operations management</a:t>
            </a:r>
          </a:p>
          <a:p>
            <a:pPr marL="457200" lvl="1" indent="0">
              <a:buNone/>
            </a:pPr>
            <a:endParaRPr lang="en-US" dirty="0" smtClean="0">
              <a:solidFill>
                <a:srgbClr val="000000"/>
              </a:solidFill>
            </a:endParaRPr>
          </a:p>
          <a:p>
            <a:r>
              <a:rPr lang="en-US" dirty="0" smtClean="0">
                <a:solidFill>
                  <a:srgbClr val="000000"/>
                </a:solidFill>
              </a:rPr>
              <a:t>CHARIOT provides a holistic solution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A generic system description mechanism (design-time)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Failure avoidance using well-defined redundancy patterns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Failure and operations management facilitated via dynamic reconfiguration mechanism (runtime)</a:t>
            </a:r>
          </a:p>
          <a:p>
            <a:pPr marL="457200" lvl="1" indent="0">
              <a:buNone/>
            </a:pPr>
            <a:endParaRPr lang="en-US" dirty="0">
              <a:solidFill>
                <a:srgbClr val="000000"/>
              </a:solidFill>
            </a:endParaRPr>
          </a:p>
          <a:p>
            <a:r>
              <a:rPr lang="en-US" dirty="0" smtClean="0">
                <a:solidFill>
                  <a:srgbClr val="000000"/>
                </a:solidFill>
              </a:rPr>
              <a:t>Different kinds of applications necessitates different resilience mechanisms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Redundancy patterns: dynamic real-time applications that are subject to frequent changes and failures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CPC with look-ahead: (soft) real-time applications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Default CPC: non real-time applications</a:t>
            </a:r>
          </a:p>
          <a:p>
            <a:pPr marL="457200" lvl="1" indent="0">
              <a:buNone/>
            </a:pPr>
            <a:endParaRPr lang="en-US" dirty="0" smtClean="0">
              <a:solidFill>
                <a:srgbClr val="000000"/>
              </a:solidFill>
            </a:endParaRPr>
          </a:p>
          <a:p>
            <a:r>
              <a:rPr lang="en-US" dirty="0" smtClean="0">
                <a:solidFill>
                  <a:srgbClr val="000000"/>
                </a:solidFill>
              </a:rPr>
              <a:t>Dynamic reconfiguration is time consuming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Current implementation of CHARIOT can be improved in different ways</a:t>
            </a:r>
          </a:p>
          <a:p>
            <a:pPr lvl="2"/>
            <a:r>
              <a:rPr lang="en-US" dirty="0" smtClean="0">
                <a:solidFill>
                  <a:srgbClr val="000000"/>
                </a:solidFill>
              </a:rPr>
              <a:t>Efficient dependency constraints encoding (responsible for more than 90% of the problem setup time)</a:t>
            </a:r>
          </a:p>
          <a:p>
            <a:pPr lvl="2"/>
            <a:r>
              <a:rPr lang="en-US" dirty="0" smtClean="0">
                <a:solidFill>
                  <a:srgbClr val="000000"/>
                </a:solidFill>
              </a:rPr>
              <a:t>Limiting the number of least-distance iteration to reduce Z3 solver time</a:t>
            </a:r>
          </a:p>
          <a:p>
            <a:pPr lvl="2"/>
            <a:r>
              <a:rPr lang="en-US" dirty="0" smtClean="0">
                <a:solidFill>
                  <a:srgbClr val="000000"/>
                </a:solidFill>
              </a:rPr>
              <a:t>Replace one-step look ahead by implementing a N-step look-ahead algorithm</a:t>
            </a:r>
          </a:p>
        </p:txBody>
      </p:sp>
    </p:spTree>
    <p:extLst>
      <p:ext uri="{BB962C8B-B14F-4D97-AF65-F5344CB8AC3E}">
        <p14:creationId xmlns:p14="http://schemas.microsoft.com/office/powerpoint/2010/main" val="2496835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9" dur="500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4" dur="500"/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7" dur="500"/>
                                        <p:tgtEl>
                                          <p:spTgt spid="5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63612"/>
          </a:xfrm>
          <a:solidFill>
            <a:schemeClr val="tx2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>
            <a:normAutofit/>
          </a:bodyPr>
          <a:lstStyle/>
          <a:p>
            <a:r>
              <a:rPr lang="en-US" dirty="0" smtClean="0"/>
              <a:t>Solution Approach: </a:t>
            </a:r>
            <a:r>
              <a:rPr lang="en-US" i="1" dirty="0" smtClean="0"/>
              <a:t>Overview</a:t>
            </a:r>
            <a:endParaRPr lang="en-US" i="1" dirty="0"/>
          </a:p>
        </p:txBody>
      </p:sp>
      <p:pic>
        <p:nvPicPr>
          <p:cNvPr id="6" name="Content Placeholder 3" descr="failure_architecture.pdf"/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2" b="752"/>
          <a:stretch>
            <a:fillRect/>
          </a:stretch>
        </p:blipFill>
        <p:spPr>
          <a:xfrm>
            <a:off x="1701121" y="1279164"/>
            <a:ext cx="5850901" cy="3762944"/>
          </a:xfrm>
        </p:spPr>
      </p:pic>
      <p:sp>
        <p:nvSpPr>
          <p:cNvPr id="2" name="Rectangular Callout 1"/>
          <p:cNvSpPr/>
          <p:nvPr/>
        </p:nvSpPr>
        <p:spPr>
          <a:xfrm>
            <a:off x="593280" y="5273204"/>
            <a:ext cx="3511673" cy="1280058"/>
          </a:xfrm>
          <a:prstGeom prst="wedgeRectCallout">
            <a:avLst>
              <a:gd name="adj1" fmla="val -81"/>
              <a:gd name="adj2" fmla="val -92769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sz="1400" dirty="0" smtClean="0">
                <a:solidFill>
                  <a:schemeClr val="tx1"/>
                </a:solidFill>
                <a:latin typeface="Arial" charset="0"/>
              </a:rPr>
              <a:t>Responsible </a:t>
            </a:r>
            <a:r>
              <a:rPr lang="en-US" sz="1400" dirty="0">
                <a:solidFill>
                  <a:schemeClr val="tx1"/>
                </a:solidFill>
                <a:latin typeface="Arial" charset="0"/>
              </a:rPr>
              <a:t>for </a:t>
            </a:r>
            <a:r>
              <a:rPr lang="en-US" sz="1400" b="1" dirty="0">
                <a:solidFill>
                  <a:schemeClr val="tx1"/>
                </a:solidFill>
                <a:latin typeface="Arial" charset="0"/>
              </a:rPr>
              <a:t>failure detection</a:t>
            </a:r>
            <a:r>
              <a:rPr lang="en-US" sz="1400" dirty="0">
                <a:solidFill>
                  <a:schemeClr val="tx1"/>
                </a:solidFill>
                <a:latin typeface="Arial" charset="0"/>
              </a:rPr>
              <a:t>. Detect </a:t>
            </a:r>
            <a:r>
              <a:rPr lang="en-US" sz="1400" dirty="0" smtClean="0">
                <a:solidFill>
                  <a:schemeClr val="tx1"/>
                </a:solidFill>
                <a:latin typeface="Arial" charset="0"/>
              </a:rPr>
              <a:t>failure of processes related to different management entities (DM). </a:t>
            </a:r>
            <a:r>
              <a:rPr lang="en-US" sz="1400" dirty="0">
                <a:solidFill>
                  <a:schemeClr val="tx1"/>
                </a:solidFill>
                <a:latin typeface="Arial" charset="0"/>
              </a:rPr>
              <a:t>Same mechanism used to detect Node failure. If a node fails, its DM process </a:t>
            </a:r>
            <a:r>
              <a:rPr lang="en-US" sz="1400" dirty="0" smtClean="0">
                <a:solidFill>
                  <a:schemeClr val="tx1"/>
                </a:solidFill>
                <a:latin typeface="Arial" charset="0"/>
              </a:rPr>
              <a:t>fails.</a:t>
            </a:r>
            <a:endParaRPr lang="en-US" sz="1400" dirty="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9" name="Rectangular Callout 8"/>
          <p:cNvSpPr/>
          <p:nvPr/>
        </p:nvSpPr>
        <p:spPr>
          <a:xfrm>
            <a:off x="5057478" y="5273204"/>
            <a:ext cx="3492609" cy="1280058"/>
          </a:xfrm>
          <a:prstGeom prst="wedgeRectCallout">
            <a:avLst>
              <a:gd name="adj1" fmla="val 3207"/>
              <a:gd name="adj2" fmla="val -90972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sz="1400" dirty="0" smtClean="0">
                <a:solidFill>
                  <a:schemeClr val="tx1"/>
                </a:solidFill>
                <a:latin typeface="Arial" charset="0"/>
              </a:rPr>
              <a:t>Collection of Deployment Managers (DMs) form a management infrastructure responsible for management (deployment and configuration, as well as re-configuration) of applications</a:t>
            </a:r>
            <a:endParaRPr lang="en-US" sz="1400" dirty="0">
              <a:solidFill>
                <a:schemeClr val="tx1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0692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9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32654"/>
            <a:ext cx="8229600" cy="963612"/>
          </a:xfrm>
          <a:solidFill>
            <a:srgbClr val="C6D9F1"/>
          </a:solidFill>
          <a:ln>
            <a:solidFill>
              <a:srgbClr val="1F497D"/>
            </a:solidFill>
          </a:ln>
        </p:spPr>
        <p:txBody>
          <a:bodyPr>
            <a:normAutofit/>
          </a:bodyPr>
          <a:lstStyle/>
          <a:p>
            <a:r>
              <a:rPr lang="en-US" dirty="0" smtClean="0"/>
              <a:t>Relevant Publications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2" y="1742376"/>
            <a:ext cx="8229597" cy="3348305"/>
          </a:xfrm>
        </p:spPr>
        <p:txBody>
          <a:bodyPr>
            <a:normAutofit fontScale="47500" lnSpcReduction="20000"/>
          </a:bodyPr>
          <a:lstStyle/>
          <a:p>
            <a:r>
              <a:rPr lang="en-US" dirty="0"/>
              <a:t>Subhav Pradhan, Abhishek Dubey, Shweta Khare, Saideep Nannapaneni, Aniruddha Gokhale, Sankaran Mahadevan, Douglas C Schmidt, and Martin Lehofer. </a:t>
            </a:r>
            <a:r>
              <a:rPr lang="en-US" b="1" dirty="0" smtClean="0"/>
              <a:t>CHARIOT</a:t>
            </a:r>
            <a:r>
              <a:rPr lang="en-US" b="1" dirty="0"/>
              <a:t>: A Holistic, Goal Driven Orchestration Solution for Resilient IoT Applications</a:t>
            </a:r>
            <a:r>
              <a:rPr lang="en-US" dirty="0"/>
              <a:t>. </a:t>
            </a:r>
            <a:r>
              <a:rPr lang="en-US" i="1" dirty="0" smtClean="0"/>
              <a:t>ACM Transactions </a:t>
            </a:r>
            <a:r>
              <a:rPr lang="en-US" i="1" dirty="0"/>
              <a:t>on Cyber-Physical Systems</a:t>
            </a:r>
            <a:r>
              <a:rPr lang="en-US" dirty="0"/>
              <a:t>. (Under review</a:t>
            </a:r>
            <a:r>
              <a:rPr lang="en-US" dirty="0" smtClean="0"/>
              <a:t>)</a:t>
            </a:r>
          </a:p>
          <a:p>
            <a:endParaRPr lang="en-US" dirty="0"/>
          </a:p>
          <a:p>
            <a:r>
              <a:rPr lang="en-US" dirty="0"/>
              <a:t>Subhav Pradhan, Abhishek Dubey, Tihamer Levendovszky, Pranav Kumar, William Emfinger, Daniel Balasubramanian, William Otte, and Gabor Karsai. </a:t>
            </a:r>
            <a:r>
              <a:rPr lang="en-US" b="1" dirty="0"/>
              <a:t>Achieving </a:t>
            </a:r>
            <a:r>
              <a:rPr lang="en-US" b="1" dirty="0" smtClean="0"/>
              <a:t>Resilience </a:t>
            </a:r>
            <a:r>
              <a:rPr lang="en-US" b="1" dirty="0"/>
              <a:t>in Distributed Software Systems via Self-Reconfiguration</a:t>
            </a:r>
            <a:r>
              <a:rPr lang="en-US" dirty="0"/>
              <a:t>. </a:t>
            </a:r>
            <a:r>
              <a:rPr lang="en-US" i="1" dirty="0"/>
              <a:t>Journal of </a:t>
            </a:r>
            <a:r>
              <a:rPr lang="en-US" i="1" dirty="0" smtClean="0"/>
              <a:t>Systems </a:t>
            </a:r>
            <a:r>
              <a:rPr lang="en-US" i="1" dirty="0"/>
              <a:t>and Software (JSS 2016)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/>
              <a:t>Subhav Pradhan, Abhishek Dubey, Aniruddha Gokhale, and Martin Lehofer. </a:t>
            </a:r>
            <a:r>
              <a:rPr lang="en-US" b="1" dirty="0"/>
              <a:t>WiP Abstract: Platform for Designing and Managing Resilient and Extensible CPS</a:t>
            </a:r>
            <a:r>
              <a:rPr lang="en-US" dirty="0"/>
              <a:t>. </a:t>
            </a:r>
            <a:r>
              <a:rPr lang="en-US" i="1" dirty="0"/>
              <a:t>Proc. of the 7th International Conference on Cyber-Physical Systems (ICCPS 2016)</a:t>
            </a:r>
            <a:r>
              <a:rPr lang="en-US" dirty="0"/>
              <a:t>, pages 1 - 1, Vienna, Austria. 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Subhav Pradhan, Abhishek Dubey, Aniruddha Gokhale, and Martin Lehofer. </a:t>
            </a:r>
            <a:r>
              <a:rPr lang="en-US" b="1" dirty="0" smtClean="0"/>
              <a:t>CHARIOT</a:t>
            </a:r>
            <a:r>
              <a:rPr lang="en-US" b="1" dirty="0"/>
              <a:t>: A Domain Specific Language for Extensible Cyber-Physical Systems</a:t>
            </a:r>
            <a:r>
              <a:rPr lang="en-US" dirty="0"/>
              <a:t>. </a:t>
            </a:r>
            <a:r>
              <a:rPr lang="en-US" i="1" dirty="0"/>
              <a:t>The 15th Workshop on Domain-Specific Modeling (DSM 2015)</a:t>
            </a:r>
            <a:r>
              <a:rPr lang="en-US" dirty="0"/>
              <a:t>, pages 9 - 16, Pittsburgh, </a:t>
            </a:r>
            <a:r>
              <a:rPr lang="en-US" dirty="0" smtClean="0"/>
              <a:t>Pennsylvania</a:t>
            </a:r>
            <a:r>
              <a:rPr lang="en-US" dirty="0"/>
              <a:t>, USA. </a:t>
            </a:r>
          </a:p>
        </p:txBody>
      </p:sp>
    </p:spTree>
    <p:extLst>
      <p:ext uri="{BB962C8B-B14F-4D97-AF65-F5344CB8AC3E}">
        <p14:creationId xmlns:p14="http://schemas.microsoft.com/office/powerpoint/2010/main" val="3998596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63612"/>
          </a:xfrm>
          <a:solidFill>
            <a:srgbClr val="C6D9F1"/>
          </a:solidFill>
          <a:ln>
            <a:solidFill>
              <a:srgbClr val="1F497D"/>
            </a:solidFill>
          </a:ln>
        </p:spPr>
        <p:txBody>
          <a:bodyPr>
            <a:normAutofit/>
          </a:bodyPr>
          <a:lstStyle/>
          <a:p>
            <a:r>
              <a:rPr lang="en-US" dirty="0" smtClean="0"/>
              <a:t>Future Research Direction</a:t>
            </a:r>
            <a:endParaRPr lang="en-US" dirty="0"/>
          </a:p>
        </p:txBody>
      </p:sp>
      <p:sp>
        <p:nvSpPr>
          <p:cNvPr id="3" name="Content Placeholder 4"/>
          <p:cNvSpPr>
            <a:spLocks noGrp="1"/>
          </p:cNvSpPr>
          <p:nvPr>
            <p:ph idx="1"/>
          </p:nvPr>
        </p:nvSpPr>
        <p:spPr>
          <a:xfrm>
            <a:off x="457203" y="1673888"/>
            <a:ext cx="5126278" cy="4577828"/>
          </a:xfrm>
        </p:spPr>
        <p:txBody>
          <a:bodyPr>
            <a:normAutofit fontScale="55000" lnSpcReduction="20000"/>
          </a:bodyPr>
          <a:lstStyle/>
          <a:p>
            <a:r>
              <a:rPr lang="en-US" dirty="0" smtClean="0"/>
              <a:t>High degree of hardware and software heterogeneity in extensible CPS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Middleware resolves hardware heterogeneity but there exists multiple middleware solutions</a:t>
            </a:r>
          </a:p>
          <a:p>
            <a:pPr lvl="1"/>
            <a:r>
              <a:rPr lang="en-US" dirty="0" smtClean="0"/>
              <a:t>Different middleware solutions appropriate for different domains</a:t>
            </a:r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dirty="0" smtClean="0"/>
              <a:t>Extensible CPS like smart cities requires collaboration between multi-domain, heterogeneous applications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u="sng" dirty="0" smtClean="0"/>
              <a:t>Requirements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Interaction between heterogeneous applications while remaining agnostic to the underlying middleware</a:t>
            </a:r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u="sng" dirty="0" smtClean="0"/>
              <a:t>Proposed solution</a:t>
            </a:r>
            <a:r>
              <a:rPr lang="en-US" dirty="0" smtClean="0"/>
              <a:t>: A generic, middleware agnostic computation model </a:t>
            </a:r>
            <a:endParaRPr lang="en-US" dirty="0"/>
          </a:p>
        </p:txBody>
      </p:sp>
      <p:grpSp>
        <p:nvGrpSpPr>
          <p:cNvPr id="2" name="Group 1"/>
          <p:cNvGrpSpPr/>
          <p:nvPr/>
        </p:nvGrpSpPr>
        <p:grpSpPr>
          <a:xfrm>
            <a:off x="6100013" y="1716598"/>
            <a:ext cx="2812761" cy="1598444"/>
            <a:chOff x="5417676" y="1862253"/>
            <a:chExt cx="4100611" cy="2134749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89017" y="2675524"/>
              <a:ext cx="626746" cy="577502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91421" y="1862253"/>
              <a:ext cx="2626866" cy="813271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5"/>
            <a:srcRect l="24227" r="23968"/>
            <a:stretch/>
          </p:blipFill>
          <p:spPr>
            <a:xfrm>
              <a:off x="8381514" y="2551436"/>
              <a:ext cx="1136773" cy="1310418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444219" y="2778555"/>
              <a:ext cx="1901316" cy="497267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512838" y="2061379"/>
              <a:ext cx="1240951" cy="475698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5417676" y="3472310"/>
              <a:ext cx="933059" cy="4620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b="1" i="0" dirty="0" smtClean="0">
                  <a:ea typeface="Tahoma" panose="020B0604030504040204" pitchFamily="34" charset="0"/>
                  <a:cs typeface="Tahoma" panose="020B0604030504040204" pitchFamily="34" charset="0"/>
                </a:rPr>
                <a:t>LCM</a:t>
              </a:r>
              <a:endParaRPr lang="en-US" b="1" i="0" dirty="0"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517159" y="3446682"/>
              <a:ext cx="1719751" cy="550320"/>
            </a:xfrm>
            <a:prstGeom prst="rect">
              <a:avLst/>
            </a:prstGeom>
          </p:spPr>
        </p:pic>
      </p:grpSp>
      <p:pic>
        <p:nvPicPr>
          <p:cNvPr id="29" name="Picture 2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51884" y="4063143"/>
            <a:ext cx="3376335" cy="2024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919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268314"/>
          </a:xfrm>
          <a:solidFill>
            <a:srgbClr val="C6D9F1"/>
          </a:solidFill>
          <a:ln>
            <a:solidFill>
              <a:srgbClr val="1F497D"/>
            </a:solidFill>
          </a:ln>
        </p:spPr>
        <p:txBody>
          <a:bodyPr>
            <a:normAutofit fontScale="90000"/>
          </a:bodyPr>
          <a:lstStyle/>
          <a:p>
            <a:r>
              <a:rPr lang="en-US" dirty="0" smtClean="0"/>
              <a:t>Computation Patterns for Different types of Applications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7145" y="3785382"/>
            <a:ext cx="4609711" cy="2764283"/>
          </a:xfrm>
          <a:prstGeom prst="rect">
            <a:avLst/>
          </a:prstGeom>
        </p:spPr>
      </p:pic>
      <p:sp>
        <p:nvSpPr>
          <p:cNvPr id="13" name="Rectangular Callout 12"/>
          <p:cNvSpPr/>
          <p:nvPr/>
        </p:nvSpPr>
        <p:spPr>
          <a:xfrm>
            <a:off x="457200" y="1878829"/>
            <a:ext cx="3883249" cy="1469478"/>
          </a:xfrm>
          <a:prstGeom prst="wedgeRectCallout">
            <a:avLst>
              <a:gd name="adj1" fmla="val -2951"/>
              <a:gd name="adj2" fmla="val 81387"/>
            </a:avLst>
          </a:prstGeom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u="sng" dirty="0" smtClean="0"/>
              <a:t>Time-driven component assembly</a:t>
            </a:r>
          </a:p>
          <a:p>
            <a:pPr marL="285750" indent="-285750">
              <a:buFont typeface="Arial"/>
              <a:buChar char="•"/>
            </a:pPr>
            <a:r>
              <a:rPr lang="en-US" sz="1400" dirty="0" smtClean="0"/>
              <a:t>CBSE approach</a:t>
            </a:r>
          </a:p>
          <a:p>
            <a:pPr marL="285750" indent="-285750">
              <a:buFont typeface="Arial"/>
              <a:buChar char="•"/>
            </a:pPr>
            <a:r>
              <a:rPr lang="en-US" sz="1400" dirty="0" smtClean="0"/>
              <a:t>Based on well-defined component model</a:t>
            </a:r>
          </a:p>
          <a:p>
            <a:pPr marL="285750" indent="-285750">
              <a:buFont typeface="Arial"/>
              <a:buChar char="•"/>
            </a:pPr>
            <a:r>
              <a:rPr lang="en-US" sz="1400" dirty="0" smtClean="0"/>
              <a:t>Business logic triggered periodically (based on timers) or reactively (based on external events/messages)</a:t>
            </a:r>
            <a:endParaRPr lang="en-US" sz="1400" dirty="0"/>
          </a:p>
        </p:txBody>
      </p:sp>
      <p:sp>
        <p:nvSpPr>
          <p:cNvPr id="16" name="Rectangular Callout 15"/>
          <p:cNvSpPr/>
          <p:nvPr/>
        </p:nvSpPr>
        <p:spPr>
          <a:xfrm>
            <a:off x="5546908" y="2366905"/>
            <a:ext cx="3139891" cy="1128350"/>
          </a:xfrm>
          <a:prstGeom prst="wedgeRectCallout">
            <a:avLst>
              <a:gd name="adj1" fmla="val -50200"/>
              <a:gd name="adj2" fmla="val 115523"/>
            </a:avLst>
          </a:prstGeom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u="sng" dirty="0" smtClean="0"/>
              <a:t>Stream or batch processing</a:t>
            </a:r>
          </a:p>
          <a:p>
            <a:pPr marL="285750" indent="-285750">
              <a:buFont typeface="Arial"/>
              <a:buChar char="•"/>
            </a:pPr>
            <a:r>
              <a:rPr lang="en-US" sz="1400" dirty="0" smtClean="0"/>
              <a:t>Stream processing for soft real-time applications</a:t>
            </a:r>
          </a:p>
          <a:p>
            <a:pPr marL="285750" indent="-285750">
              <a:buFont typeface="Arial"/>
              <a:buChar char="•"/>
            </a:pPr>
            <a:r>
              <a:rPr lang="en-US" sz="1400" dirty="0" smtClean="0"/>
              <a:t>Stream/batch processing for non real-time applications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64532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6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117198"/>
            <a:ext cx="8229600" cy="963612"/>
          </a:xfrm>
          <a:solidFill>
            <a:srgbClr val="C6D9F1"/>
          </a:solidFill>
          <a:ln>
            <a:solidFill>
              <a:srgbClr val="1F497D"/>
            </a:solidFill>
          </a:ln>
        </p:spPr>
        <p:txBody>
          <a:bodyPr>
            <a:normAutofit/>
          </a:bodyPr>
          <a:lstStyle/>
          <a:p>
            <a:r>
              <a:rPr lang="en-US" dirty="0" smtClean="0"/>
              <a:t>A Generic Computation Model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00" y="1380602"/>
            <a:ext cx="3289610" cy="137604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55664" y="2802511"/>
            <a:ext cx="23404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A Computation Graph</a:t>
            </a:r>
            <a:endParaRPr lang="en-US" sz="1400" dirty="0"/>
          </a:p>
        </p:txBody>
      </p:sp>
      <p:sp>
        <p:nvSpPr>
          <p:cNvPr id="7" name="Rounded Rectangle 6"/>
          <p:cNvSpPr/>
          <p:nvPr/>
        </p:nvSpPr>
        <p:spPr>
          <a:xfrm>
            <a:off x="2623824" y="1301541"/>
            <a:ext cx="1049527" cy="629775"/>
          </a:xfrm>
          <a:prstGeom prst="roundRect">
            <a:avLst/>
          </a:prstGeom>
          <a:noFill/>
          <a:ln w="19050" cmpd="sng">
            <a:prstDash val="solid"/>
          </a:ln>
          <a:effec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2838" y="1215434"/>
            <a:ext cx="3925347" cy="2846626"/>
          </a:xfrm>
          <a:prstGeom prst="rect">
            <a:avLst/>
          </a:prstGeom>
        </p:spPr>
      </p:pic>
      <p:sp>
        <p:nvSpPr>
          <p:cNvPr id="11" name="Right Arrow 10"/>
          <p:cNvSpPr/>
          <p:nvPr/>
        </p:nvSpPr>
        <p:spPr>
          <a:xfrm>
            <a:off x="3689098" y="1427510"/>
            <a:ext cx="1595272" cy="356862"/>
          </a:xfrm>
          <a:prstGeom prst="rightArrow">
            <a:avLst>
              <a:gd name="adj1" fmla="val 50000"/>
              <a:gd name="adj2" fmla="val 73528"/>
            </a:avLst>
          </a:prstGeom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6019258" y="4067503"/>
            <a:ext cx="23404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A Component Model</a:t>
            </a:r>
            <a:endParaRPr lang="en-US" sz="1400" dirty="0"/>
          </a:p>
        </p:txBody>
      </p:sp>
      <p:sp>
        <p:nvSpPr>
          <p:cNvPr id="13" name="Rounded Rectangle 12"/>
          <p:cNvSpPr/>
          <p:nvPr/>
        </p:nvSpPr>
        <p:spPr>
          <a:xfrm>
            <a:off x="4917263" y="3110288"/>
            <a:ext cx="1694755" cy="1004256"/>
          </a:xfrm>
          <a:prstGeom prst="roundRect">
            <a:avLst/>
          </a:prstGeom>
          <a:noFill/>
          <a:ln w="19050" cmpd="sng">
            <a:prstDash val="solid"/>
          </a:ln>
          <a:effectLst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ular Callout 13"/>
          <p:cNvSpPr/>
          <p:nvPr/>
        </p:nvSpPr>
        <p:spPr>
          <a:xfrm>
            <a:off x="2382425" y="3159380"/>
            <a:ext cx="1957369" cy="845152"/>
          </a:xfrm>
          <a:prstGeom prst="wedgeRectCallout">
            <a:avLst>
              <a:gd name="adj1" fmla="val 78819"/>
              <a:gd name="adj2" fmla="val -13259"/>
            </a:avLst>
          </a:prstGeom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Provides clean separation-of-concerns between computation and communication logic</a:t>
            </a:r>
            <a:endParaRPr lang="en-US" sz="120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9711" y="4222912"/>
            <a:ext cx="5560112" cy="1635327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07336" y="5826396"/>
            <a:ext cx="61163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A Component Assembly Comprising a Sensor Component and a Storm Topology</a:t>
            </a:r>
            <a:endParaRPr lang="en-US" sz="1400" dirty="0"/>
          </a:p>
        </p:txBody>
      </p:sp>
      <p:sp>
        <p:nvSpPr>
          <p:cNvPr id="18" name="Rectangle 17"/>
          <p:cNvSpPr/>
          <p:nvPr/>
        </p:nvSpPr>
        <p:spPr>
          <a:xfrm>
            <a:off x="0" y="6249629"/>
            <a:ext cx="9144000" cy="566388"/>
          </a:xfrm>
          <a:prstGeom prst="rect">
            <a:avLst/>
          </a:prstGeom>
          <a:solidFill>
            <a:srgbClr val="FFFF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rgbClr val="000000"/>
                </a:solidFill>
              </a:rPr>
              <a:t>Subhav Pradhan, Abhishek Dubey, Sandeep Neema, and Aniruddha Gokhale. </a:t>
            </a:r>
            <a:r>
              <a:rPr lang="en-US" sz="1200" b="1" dirty="0" smtClean="0">
                <a:solidFill>
                  <a:srgbClr val="000000"/>
                </a:solidFill>
              </a:rPr>
              <a:t>Towards </a:t>
            </a:r>
            <a:r>
              <a:rPr lang="en-US" sz="1200" b="1" dirty="0">
                <a:solidFill>
                  <a:srgbClr val="000000"/>
                </a:solidFill>
              </a:rPr>
              <a:t>a Generic Computation Model for Smart City Platforms</a:t>
            </a:r>
            <a:r>
              <a:rPr lang="en-US" sz="1200" dirty="0">
                <a:solidFill>
                  <a:srgbClr val="000000"/>
                </a:solidFill>
              </a:rPr>
              <a:t>. </a:t>
            </a:r>
            <a:r>
              <a:rPr lang="en-US" sz="1200" i="1" dirty="0">
                <a:solidFill>
                  <a:srgbClr val="000000"/>
                </a:solidFill>
              </a:rPr>
              <a:t>The 1st International Workshop on Science of Smart City Operations and Platforms Engineering (SCOPE 2016)</a:t>
            </a:r>
            <a:r>
              <a:rPr lang="en-US" sz="1200" dirty="0">
                <a:solidFill>
                  <a:srgbClr val="000000"/>
                </a:solidFill>
              </a:rPr>
              <a:t>, pages 1- 6, Vienna, Austria.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689098" y="1724451"/>
            <a:ext cx="15952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1" dirty="0" smtClean="0"/>
              <a:t>For control applications</a:t>
            </a:r>
            <a:endParaRPr lang="en-US" sz="1100" i="1" dirty="0"/>
          </a:p>
        </p:txBody>
      </p:sp>
    </p:spTree>
    <p:extLst>
      <p:ext uri="{BB962C8B-B14F-4D97-AF65-F5344CB8AC3E}">
        <p14:creationId xmlns:p14="http://schemas.microsoft.com/office/powerpoint/2010/main" val="2489556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11" grpId="0" animBg="1"/>
      <p:bldP spid="12" grpId="0"/>
      <p:bldP spid="13" grpId="0" animBg="1"/>
      <p:bldP spid="14" grpId="0" animBg="1"/>
      <p:bldP spid="16" grpId="0"/>
      <p:bldP spid="18" grpId="1" animBg="1"/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104537"/>
            <a:ext cx="8229600" cy="1290310"/>
          </a:xfrm>
          <a:solidFill>
            <a:srgbClr val="C6D9F1"/>
          </a:solidFill>
          <a:ln>
            <a:solidFill>
              <a:srgbClr val="1F497D"/>
            </a:solidFill>
          </a:ln>
        </p:spPr>
        <p:txBody>
          <a:bodyPr>
            <a:noAutofit/>
          </a:bodyPr>
          <a:lstStyle/>
          <a:p>
            <a:r>
              <a:rPr lang="en-US" sz="4000" dirty="0" smtClean="0"/>
              <a:t>Self</a:t>
            </a:r>
            <a:r>
              <a:rPr lang="en-US" sz="4000" dirty="0"/>
              <a:t>-reconfiguration </a:t>
            </a:r>
            <a:r>
              <a:rPr lang="en-US" sz="4000" dirty="0" smtClean="0"/>
              <a:t>Mechanism For Autonomous Resilience </a:t>
            </a:r>
            <a:r>
              <a:rPr lang="en-US" sz="3200" i="1" dirty="0">
                <a:solidFill>
                  <a:srgbClr val="4F81BD"/>
                </a:solidFill>
              </a:rPr>
              <a:t>(FA</a:t>
            </a:r>
            <a:r>
              <a:rPr lang="en-US" sz="3200" i="1" dirty="0" smtClean="0">
                <a:solidFill>
                  <a:srgbClr val="4F81BD"/>
                </a:solidFill>
              </a:rPr>
              <a:t>-3)</a:t>
            </a:r>
            <a:endParaRPr lang="en-US" sz="40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2" y="1738156"/>
            <a:ext cx="8229597" cy="4315509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Addresses Challenge 2</a:t>
            </a:r>
          </a:p>
          <a:p>
            <a:pPr lvl="1"/>
            <a:r>
              <a:rPr lang="en-US" u="sng" dirty="0" smtClean="0"/>
              <a:t>Requirement</a:t>
            </a:r>
            <a:r>
              <a:rPr lang="en-US" dirty="0" smtClean="0"/>
              <a:t>: </a:t>
            </a:r>
            <a:r>
              <a:rPr lang="en-US" dirty="0"/>
              <a:t>E</a:t>
            </a:r>
            <a:r>
              <a:rPr lang="en-US" dirty="0" smtClean="0"/>
              <a:t>nsure extensible CPS facilitate autonomous resilience of distributed applications</a:t>
            </a:r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dirty="0" smtClean="0"/>
              <a:t>Any solution should help with</a:t>
            </a:r>
          </a:p>
          <a:p>
            <a:pPr lvl="1"/>
            <a:r>
              <a:rPr lang="en-US" dirty="0" smtClean="0"/>
              <a:t>Failure avoidance</a:t>
            </a:r>
          </a:p>
          <a:p>
            <a:pPr lvl="1"/>
            <a:r>
              <a:rPr lang="en-US" dirty="0" smtClean="0"/>
              <a:t>Failure management</a:t>
            </a:r>
          </a:p>
          <a:p>
            <a:pPr lvl="1"/>
            <a:r>
              <a:rPr lang="en-US" dirty="0" smtClean="0"/>
              <a:t>Operations management</a:t>
            </a:r>
          </a:p>
          <a:p>
            <a:pPr marL="914400" lvl="2" indent="0">
              <a:buNone/>
            </a:pPr>
            <a:endParaRPr lang="en-US" dirty="0" smtClean="0"/>
          </a:p>
          <a:p>
            <a:r>
              <a:rPr lang="en-US" dirty="0" smtClean="0"/>
              <a:t>CHARIOT: A holistic solution for managing extensible CPS</a:t>
            </a:r>
          </a:p>
          <a:p>
            <a:pPr lvl="1"/>
            <a:r>
              <a:rPr lang="en-US" u="sng" dirty="0" smtClean="0"/>
              <a:t>Contribution 1</a:t>
            </a:r>
            <a:r>
              <a:rPr lang="en-US" dirty="0" smtClean="0"/>
              <a:t>: Design-time tool to model extensible CPS</a:t>
            </a:r>
          </a:p>
          <a:p>
            <a:pPr lvl="1"/>
            <a:r>
              <a:rPr lang="en-US" u="sng" dirty="0" smtClean="0"/>
              <a:t>Contribution 2</a:t>
            </a:r>
            <a:r>
              <a:rPr lang="en-US" dirty="0" smtClean="0"/>
              <a:t>: Well-defined data model to store system information</a:t>
            </a:r>
          </a:p>
          <a:p>
            <a:pPr lvl="1"/>
            <a:r>
              <a:rPr lang="en-US" u="sng" dirty="0" smtClean="0"/>
              <a:t>Contribution 3</a:t>
            </a:r>
            <a:r>
              <a:rPr lang="en-US" dirty="0" smtClean="0"/>
              <a:t>: </a:t>
            </a:r>
            <a:r>
              <a:rPr lang="en-US" dirty="0"/>
              <a:t>R</a:t>
            </a:r>
            <a:r>
              <a:rPr lang="en-US" dirty="0" smtClean="0"/>
              <a:t>untime management infrastructure that implements a self-reconfiguration mechanism using a closed </a:t>
            </a:r>
            <a:r>
              <a:rPr lang="en-US" i="1" dirty="0" smtClean="0"/>
              <a:t>sense-plan-act</a:t>
            </a:r>
            <a:r>
              <a:rPr lang="en-US" dirty="0" smtClean="0"/>
              <a:t> loop</a:t>
            </a:r>
          </a:p>
        </p:txBody>
      </p:sp>
    </p:spTree>
    <p:extLst>
      <p:ext uri="{BB962C8B-B14F-4D97-AF65-F5344CB8AC3E}">
        <p14:creationId xmlns:p14="http://schemas.microsoft.com/office/powerpoint/2010/main" val="4216538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63612"/>
          </a:xfrm>
          <a:solidFill>
            <a:srgbClr val="C6D9F1"/>
          </a:solidFill>
          <a:ln>
            <a:solidFill>
              <a:srgbClr val="1F497D"/>
            </a:solidFill>
          </a:ln>
        </p:spPr>
        <p:txBody>
          <a:bodyPr>
            <a:normAutofit fontScale="90000"/>
          </a:bodyPr>
          <a:lstStyle/>
          <a:p>
            <a:r>
              <a:rPr lang="en-US" dirty="0" smtClean="0"/>
              <a:t>When Should a System </a:t>
            </a:r>
            <a:r>
              <a:rPr lang="en-US" dirty="0"/>
              <a:t>R</a:t>
            </a:r>
            <a:r>
              <a:rPr lang="en-US" dirty="0" smtClean="0"/>
              <a:t>econfigure?</a:t>
            </a:r>
            <a:endParaRPr lang="en-US" i="1" dirty="0"/>
          </a:p>
        </p:txBody>
      </p:sp>
      <p:sp>
        <p:nvSpPr>
          <p:cNvPr id="67" name="Rounded Rectangle 66"/>
          <p:cNvSpPr/>
          <p:nvPr/>
        </p:nvSpPr>
        <p:spPr>
          <a:xfrm>
            <a:off x="2085098" y="1974000"/>
            <a:ext cx="1066800" cy="609600"/>
          </a:xfrm>
          <a:prstGeom prst="roundRect">
            <a:avLst/>
          </a:prstGeom>
          <a:ln/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Managed</a:t>
            </a:r>
            <a:br>
              <a:rPr lang="en-US" sz="1400" dirty="0" smtClean="0"/>
            </a:br>
            <a:r>
              <a:rPr lang="en-US" sz="1400" dirty="0" smtClean="0"/>
              <a:t>system</a:t>
            </a:r>
            <a:endParaRPr lang="en-US" sz="1400" dirty="0"/>
          </a:p>
        </p:txBody>
      </p:sp>
      <p:pic>
        <p:nvPicPr>
          <p:cNvPr id="68" name="Picture 6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3913898" y="5501594"/>
            <a:ext cx="685800" cy="609600"/>
          </a:xfrm>
          <a:prstGeom prst="rect">
            <a:avLst/>
          </a:prstGeom>
        </p:spPr>
      </p:pic>
      <p:pic>
        <p:nvPicPr>
          <p:cNvPr id="69" name="Picture 68" descr="Syste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98" y="5117617"/>
            <a:ext cx="1516545" cy="137867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0" name="TextBox 69"/>
          <p:cNvSpPr txBox="1"/>
          <p:nvPr/>
        </p:nvSpPr>
        <p:spPr>
          <a:xfrm>
            <a:off x="180098" y="4809840"/>
            <a:ext cx="152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System model</a:t>
            </a:r>
            <a:endParaRPr lang="en-US" sz="1400" dirty="0"/>
          </a:p>
        </p:txBody>
      </p:sp>
      <p:cxnSp>
        <p:nvCxnSpPr>
          <p:cNvPr id="71" name="Straight Arrow Connector 70"/>
          <p:cNvCxnSpPr/>
          <p:nvPr/>
        </p:nvCxnSpPr>
        <p:spPr>
          <a:xfrm>
            <a:off x="1627898" y="3574200"/>
            <a:ext cx="1905000" cy="0"/>
          </a:xfrm>
          <a:prstGeom prst="straightConnector1">
            <a:avLst/>
          </a:prstGeom>
          <a:ln w="19050" cmpd="sng">
            <a:solidFill>
              <a:srgbClr val="FF0000"/>
            </a:solidFill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2" name="Arc 71"/>
          <p:cNvSpPr/>
          <p:nvPr/>
        </p:nvSpPr>
        <p:spPr>
          <a:xfrm rot="17514614" flipH="1">
            <a:off x="1044648" y="2339773"/>
            <a:ext cx="1602749" cy="1301742"/>
          </a:xfrm>
          <a:prstGeom prst="arc">
            <a:avLst>
              <a:gd name="adj1" fmla="val 11027608"/>
              <a:gd name="adj2" fmla="val 18468370"/>
            </a:avLst>
          </a:prstGeom>
          <a:ln w="19050" cmpd="sng">
            <a:solidFill>
              <a:srgbClr val="FF0000"/>
            </a:solidFill>
            <a:headEnd type="none"/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Arc 72"/>
          <p:cNvSpPr/>
          <p:nvPr/>
        </p:nvSpPr>
        <p:spPr>
          <a:xfrm rot="1052572" flipH="1">
            <a:off x="2353133" y="2254709"/>
            <a:ext cx="1815097" cy="1552955"/>
          </a:xfrm>
          <a:prstGeom prst="arc">
            <a:avLst>
              <a:gd name="adj1" fmla="val 11304874"/>
              <a:gd name="adj2" fmla="val 17756141"/>
            </a:avLst>
          </a:prstGeom>
          <a:ln w="19050" cmpd="sng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4" name="Straight Arrow Connector 73"/>
          <p:cNvCxnSpPr>
            <a:stCxn id="68" idx="3"/>
            <a:endCxn id="69" idx="3"/>
          </p:cNvCxnSpPr>
          <p:nvPr/>
        </p:nvCxnSpPr>
        <p:spPr>
          <a:xfrm flipH="1">
            <a:off x="1696643" y="5806394"/>
            <a:ext cx="2217255" cy="562"/>
          </a:xfrm>
          <a:prstGeom prst="straightConnector1">
            <a:avLst/>
          </a:prstGeom>
          <a:ln w="19050" cmpd="sng">
            <a:solidFill>
              <a:srgbClr val="F79646"/>
            </a:solidFill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stCxn id="68" idx="0"/>
          </p:cNvCxnSpPr>
          <p:nvPr/>
        </p:nvCxnSpPr>
        <p:spPr>
          <a:xfrm flipV="1">
            <a:off x="4256798" y="3802800"/>
            <a:ext cx="0" cy="1698794"/>
          </a:xfrm>
          <a:prstGeom prst="straightConnector1">
            <a:avLst/>
          </a:prstGeom>
          <a:ln w="19050" cmpd="sng">
            <a:solidFill>
              <a:schemeClr val="accent6"/>
            </a:solidFill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6" name="TextBox 75"/>
          <p:cNvSpPr txBox="1"/>
          <p:nvPr/>
        </p:nvSpPr>
        <p:spPr>
          <a:xfrm>
            <a:off x="637298" y="2278800"/>
            <a:ext cx="106680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 smtClean="0">
                <a:solidFill>
                  <a:srgbClr val="FF0000"/>
                </a:solidFill>
              </a:rPr>
              <a:t>Failure</a:t>
            </a:r>
          </a:p>
          <a:p>
            <a:pPr algn="ctr"/>
            <a:r>
              <a:rPr lang="en-US" sz="1400" i="1" dirty="0" smtClean="0">
                <a:solidFill>
                  <a:srgbClr val="FF0000"/>
                </a:solidFill>
              </a:rPr>
              <a:t>detection</a:t>
            </a:r>
            <a:endParaRPr lang="en-US" sz="1400" i="1" dirty="0">
              <a:solidFill>
                <a:srgbClr val="FF0000"/>
              </a:solidFill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3456698" y="2733023"/>
            <a:ext cx="1524000" cy="307777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 smtClean="0">
                <a:solidFill>
                  <a:srgbClr val="000000"/>
                </a:solidFill>
              </a:rPr>
              <a:t>Reconfiguration</a:t>
            </a:r>
            <a:endParaRPr lang="en-US" sz="1400" i="1" dirty="0">
              <a:solidFill>
                <a:srgbClr val="000000"/>
              </a:solidFill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2161298" y="5803417"/>
            <a:ext cx="16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 smtClean="0">
                <a:solidFill>
                  <a:schemeClr val="accent6"/>
                </a:solidFill>
              </a:rPr>
              <a:t>Software update</a:t>
            </a:r>
            <a:endParaRPr lang="en-US" sz="1400" i="1" dirty="0">
              <a:solidFill>
                <a:schemeClr val="accent6"/>
              </a:solidFill>
            </a:endParaRPr>
          </a:p>
        </p:txBody>
      </p:sp>
      <p:sp>
        <p:nvSpPr>
          <p:cNvPr id="79" name="Arc 78"/>
          <p:cNvSpPr/>
          <p:nvPr/>
        </p:nvSpPr>
        <p:spPr>
          <a:xfrm rot="19783427" flipH="1" flipV="1">
            <a:off x="697457" y="2527681"/>
            <a:ext cx="1936947" cy="762655"/>
          </a:xfrm>
          <a:prstGeom prst="arc">
            <a:avLst>
              <a:gd name="adj1" fmla="val 11356447"/>
              <a:gd name="adj2" fmla="val 18207157"/>
            </a:avLst>
          </a:prstGeom>
          <a:ln w="19050" cmpd="sng">
            <a:solidFill>
              <a:srgbClr val="0000FF"/>
            </a:solidFill>
            <a:headEnd type="none"/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TextBox 79"/>
          <p:cNvSpPr txBox="1"/>
          <p:nvPr/>
        </p:nvSpPr>
        <p:spPr>
          <a:xfrm>
            <a:off x="1551698" y="2659800"/>
            <a:ext cx="1676400" cy="52322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 smtClean="0">
                <a:solidFill>
                  <a:srgbClr val="0000FF"/>
                </a:solidFill>
              </a:rPr>
              <a:t>Hardware update</a:t>
            </a:r>
          </a:p>
          <a:p>
            <a:pPr algn="ctr"/>
            <a:r>
              <a:rPr lang="en-US" sz="1400" i="1" dirty="0" smtClean="0">
                <a:solidFill>
                  <a:srgbClr val="0000FF"/>
                </a:solidFill>
              </a:rPr>
              <a:t>detection</a:t>
            </a:r>
            <a:endParaRPr lang="en-US" sz="1400" i="1" dirty="0">
              <a:solidFill>
                <a:srgbClr val="0000FF"/>
              </a:solidFill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2008898" y="3269683"/>
            <a:ext cx="1219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 smtClean="0">
                <a:solidFill>
                  <a:srgbClr val="FF0000"/>
                </a:solidFill>
              </a:rPr>
              <a:t>Failure trigger</a:t>
            </a:r>
            <a:endParaRPr lang="en-US" sz="1400" i="1" dirty="0">
              <a:solidFill>
                <a:srgbClr val="FF0000"/>
              </a:solidFill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3456698" y="4812817"/>
            <a:ext cx="1600200" cy="52322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 smtClean="0">
                <a:solidFill>
                  <a:srgbClr val="F79646"/>
                </a:solidFill>
              </a:rPr>
              <a:t>Software update</a:t>
            </a:r>
          </a:p>
          <a:p>
            <a:pPr algn="ctr"/>
            <a:r>
              <a:rPr lang="en-US" sz="1400" i="1" dirty="0">
                <a:solidFill>
                  <a:srgbClr val="F79646"/>
                </a:solidFill>
              </a:rPr>
              <a:t>t</a:t>
            </a:r>
            <a:r>
              <a:rPr lang="en-US" sz="1400" i="1" dirty="0" smtClean="0">
                <a:solidFill>
                  <a:srgbClr val="F79646"/>
                </a:solidFill>
              </a:rPr>
              <a:t>rigger (manual)</a:t>
            </a:r>
            <a:endParaRPr lang="en-US" sz="1400" i="1" dirty="0">
              <a:solidFill>
                <a:srgbClr val="F79646"/>
              </a:solidFill>
            </a:endParaRPr>
          </a:p>
        </p:txBody>
      </p:sp>
      <p:sp>
        <p:nvSpPr>
          <p:cNvPr id="83" name="Oval 82"/>
          <p:cNvSpPr/>
          <p:nvPr/>
        </p:nvSpPr>
        <p:spPr>
          <a:xfrm>
            <a:off x="332498" y="2355000"/>
            <a:ext cx="381000" cy="381000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FF0000"/>
                </a:solidFill>
              </a:rPr>
              <a:t>1</a:t>
            </a:r>
            <a:endParaRPr lang="en-US" sz="1400" dirty="0">
              <a:solidFill>
                <a:srgbClr val="FF0000"/>
              </a:solidFill>
            </a:endParaRPr>
          </a:p>
        </p:txBody>
      </p:sp>
      <p:sp>
        <p:nvSpPr>
          <p:cNvPr id="84" name="Oval 83"/>
          <p:cNvSpPr/>
          <p:nvPr/>
        </p:nvSpPr>
        <p:spPr>
          <a:xfrm>
            <a:off x="1627898" y="2355000"/>
            <a:ext cx="381000" cy="381000"/>
          </a:xfrm>
          <a:prstGeom prst="ellipse">
            <a:avLst/>
          </a:prstGeom>
          <a:solidFill>
            <a:schemeClr val="bg1"/>
          </a:solidFill>
          <a:ln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0000FF"/>
                </a:solidFill>
              </a:rPr>
              <a:t>1</a:t>
            </a:r>
            <a:endParaRPr lang="en-US" sz="1400" dirty="0">
              <a:solidFill>
                <a:srgbClr val="0000FF"/>
              </a:solidFill>
            </a:endParaRPr>
          </a:p>
        </p:txBody>
      </p:sp>
      <p:sp>
        <p:nvSpPr>
          <p:cNvPr id="85" name="Oval 84"/>
          <p:cNvSpPr/>
          <p:nvPr/>
        </p:nvSpPr>
        <p:spPr>
          <a:xfrm>
            <a:off x="3037598" y="3002700"/>
            <a:ext cx="381000" cy="381000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86" name="Oval 85"/>
          <p:cNvSpPr/>
          <p:nvPr/>
        </p:nvSpPr>
        <p:spPr>
          <a:xfrm>
            <a:off x="2770898" y="6108217"/>
            <a:ext cx="381000" cy="381000"/>
          </a:xfrm>
          <a:prstGeom prst="ellipse">
            <a:avLst/>
          </a:prstGeom>
          <a:solidFill>
            <a:schemeClr val="bg1"/>
          </a:solidFill>
          <a:ln>
            <a:solidFill>
              <a:srgbClr val="F7964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F79646"/>
                </a:solidFill>
              </a:rPr>
              <a:t>1</a:t>
            </a:r>
            <a:endParaRPr lang="en-US" sz="1400" dirty="0">
              <a:solidFill>
                <a:srgbClr val="F79646"/>
              </a:solidFill>
            </a:endParaRPr>
          </a:p>
        </p:txBody>
      </p:sp>
      <p:sp>
        <p:nvSpPr>
          <p:cNvPr id="87" name="Oval 86"/>
          <p:cNvSpPr/>
          <p:nvPr/>
        </p:nvSpPr>
        <p:spPr>
          <a:xfrm>
            <a:off x="3228098" y="4889017"/>
            <a:ext cx="381000" cy="381000"/>
          </a:xfrm>
          <a:prstGeom prst="ellipse">
            <a:avLst/>
          </a:prstGeom>
          <a:solidFill>
            <a:schemeClr val="bg1"/>
          </a:solidFill>
          <a:ln>
            <a:solidFill>
              <a:srgbClr val="F7964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79646"/>
                </a:solidFill>
              </a:rPr>
              <a:t>2</a:t>
            </a:r>
          </a:p>
        </p:txBody>
      </p:sp>
      <p:sp>
        <p:nvSpPr>
          <p:cNvPr id="88" name="Oval 87"/>
          <p:cNvSpPr/>
          <p:nvPr/>
        </p:nvSpPr>
        <p:spPr>
          <a:xfrm>
            <a:off x="4066298" y="2355000"/>
            <a:ext cx="381000" cy="381000"/>
          </a:xfrm>
          <a:prstGeom prst="ellipse">
            <a:avLst/>
          </a:prstGeom>
          <a:solidFill>
            <a:schemeClr val="bg1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89" name="Round Diagonal Corner Rectangle 88"/>
          <p:cNvSpPr/>
          <p:nvPr/>
        </p:nvSpPr>
        <p:spPr>
          <a:xfrm>
            <a:off x="103898" y="3193200"/>
            <a:ext cx="1524000" cy="609600"/>
          </a:xfrm>
          <a:prstGeom prst="round2DiagRect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Monitoring</a:t>
            </a:r>
            <a:br>
              <a:rPr lang="en-US" sz="1400" dirty="0" smtClean="0"/>
            </a:br>
            <a:r>
              <a:rPr lang="en-US" sz="1400" dirty="0" smtClean="0"/>
              <a:t>Infrastructure</a:t>
            </a:r>
            <a:endParaRPr lang="en-US" sz="1400" dirty="0"/>
          </a:p>
        </p:txBody>
      </p:sp>
      <p:sp>
        <p:nvSpPr>
          <p:cNvPr id="90" name="Round Diagonal Corner Rectangle 89"/>
          <p:cNvSpPr/>
          <p:nvPr/>
        </p:nvSpPr>
        <p:spPr>
          <a:xfrm>
            <a:off x="3532898" y="3193200"/>
            <a:ext cx="1524000" cy="609600"/>
          </a:xfrm>
          <a:prstGeom prst="round2DiagRect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Management</a:t>
            </a:r>
            <a:br>
              <a:rPr lang="en-US" sz="1400" dirty="0" smtClean="0"/>
            </a:br>
            <a:r>
              <a:rPr lang="en-US" sz="1400" dirty="0"/>
              <a:t>E</a:t>
            </a:r>
            <a:r>
              <a:rPr lang="en-US" sz="1400" dirty="0" smtClean="0"/>
              <a:t>ngine</a:t>
            </a:r>
            <a:endParaRPr lang="en-US" sz="1400" dirty="0"/>
          </a:p>
        </p:txBody>
      </p:sp>
      <p:sp>
        <p:nvSpPr>
          <p:cNvPr id="91" name="Content Placeholder 4"/>
          <p:cNvSpPr>
            <a:spLocks noGrp="1"/>
          </p:cNvSpPr>
          <p:nvPr>
            <p:ph idx="1"/>
          </p:nvPr>
        </p:nvSpPr>
        <p:spPr>
          <a:xfrm>
            <a:off x="5483411" y="2802020"/>
            <a:ext cx="3615764" cy="2146757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 smtClean="0"/>
              <a:t>Reconfiguration triggers required for following events</a:t>
            </a:r>
          </a:p>
          <a:p>
            <a:r>
              <a:rPr lang="en-US" dirty="0" smtClean="0"/>
              <a:t>Failures</a:t>
            </a:r>
            <a:endParaRPr lang="en-US" dirty="0"/>
          </a:p>
          <a:p>
            <a:r>
              <a:rPr lang="en-US" dirty="0" smtClean="0"/>
              <a:t>Updates</a:t>
            </a:r>
          </a:p>
          <a:p>
            <a:pPr lvl="1"/>
            <a:r>
              <a:rPr lang="en-US" dirty="0" smtClean="0"/>
              <a:t>Hardware updates</a:t>
            </a:r>
          </a:p>
          <a:p>
            <a:pPr lvl="1"/>
            <a:r>
              <a:rPr lang="en-US" dirty="0" smtClean="0"/>
              <a:t>Software updates</a:t>
            </a:r>
            <a:endParaRPr lang="en-US" dirty="0"/>
          </a:p>
        </p:txBody>
      </p:sp>
      <p:sp>
        <p:nvSpPr>
          <p:cNvPr id="28" name="Arc 27"/>
          <p:cNvSpPr/>
          <p:nvPr/>
        </p:nvSpPr>
        <p:spPr>
          <a:xfrm rot="9760010" flipH="1">
            <a:off x="1151507" y="1908110"/>
            <a:ext cx="3805699" cy="2159147"/>
          </a:xfrm>
          <a:prstGeom prst="arc">
            <a:avLst>
              <a:gd name="adj1" fmla="val 11304874"/>
              <a:gd name="adj2" fmla="val 17756141"/>
            </a:avLst>
          </a:prstGeom>
          <a:ln w="19050" cmpd="sng">
            <a:solidFill>
              <a:srgbClr val="0000FF"/>
            </a:solidFill>
            <a:headEnd type="none"/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2343445" y="3726746"/>
            <a:ext cx="381000" cy="381000"/>
          </a:xfrm>
          <a:prstGeom prst="ellipse">
            <a:avLst/>
          </a:prstGeom>
          <a:solidFill>
            <a:schemeClr val="bg1"/>
          </a:solidFill>
          <a:ln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00FF"/>
                </a:solidFill>
              </a:rPr>
              <a:t>2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703407" y="4191266"/>
            <a:ext cx="1676400" cy="52322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 smtClean="0">
                <a:solidFill>
                  <a:srgbClr val="0000FF"/>
                </a:solidFill>
              </a:rPr>
              <a:t>Hardware update</a:t>
            </a:r>
          </a:p>
          <a:p>
            <a:pPr algn="ctr"/>
            <a:r>
              <a:rPr lang="en-US" sz="1400" i="1" dirty="0" smtClean="0">
                <a:solidFill>
                  <a:srgbClr val="0000FF"/>
                </a:solidFill>
              </a:rPr>
              <a:t>trigger</a:t>
            </a:r>
            <a:endParaRPr lang="en-US" sz="1400" i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3062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5" dur="500"/>
                                        <p:tgtEl>
                                          <p:spTgt spid="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4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3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1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 animBg="1"/>
      <p:bldP spid="70" grpId="0"/>
      <p:bldP spid="72" grpId="0" animBg="1"/>
      <p:bldP spid="73" grpId="0" animBg="1"/>
      <p:bldP spid="76" grpId="0" animBg="1"/>
      <p:bldP spid="77" grpId="0" animBg="1"/>
      <p:bldP spid="78" grpId="0"/>
      <p:bldP spid="79" grpId="0" animBg="1"/>
      <p:bldP spid="80" grpId="0" animBg="1"/>
      <p:bldP spid="81" grpId="0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28" grpId="0" animBg="1"/>
      <p:bldP spid="30" grpId="0" animBg="1"/>
      <p:bldP spid="3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63612"/>
          </a:xfrm>
          <a:solidFill>
            <a:srgbClr val="C6D9F1"/>
          </a:solidFill>
          <a:ln>
            <a:solidFill>
              <a:srgbClr val="1F497D"/>
            </a:solidFill>
          </a:ln>
        </p:spPr>
        <p:txBody>
          <a:bodyPr>
            <a:normAutofit/>
          </a:bodyPr>
          <a:lstStyle/>
          <a:p>
            <a:r>
              <a:rPr lang="en-US" dirty="0" smtClean="0"/>
              <a:t>Literature Review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39250" y="3573976"/>
            <a:ext cx="869795" cy="346369"/>
          </a:xfrm>
          <a:prstGeom prst="roundRect">
            <a:avLst/>
          </a:prstGeom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Resilience</a:t>
            </a:r>
            <a:endParaRPr lang="en-US" sz="1200" dirty="0"/>
          </a:p>
        </p:txBody>
      </p:sp>
      <p:sp>
        <p:nvSpPr>
          <p:cNvPr id="7" name="Rounded Rectangle 6"/>
          <p:cNvSpPr/>
          <p:nvPr/>
        </p:nvSpPr>
        <p:spPr>
          <a:xfrm>
            <a:off x="1658249" y="2167696"/>
            <a:ext cx="1143986" cy="456369"/>
          </a:xfrm>
          <a:prstGeom prst="roundRect">
            <a:avLst/>
          </a:prstGeom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Redundancy</a:t>
            </a:r>
          </a:p>
          <a:p>
            <a:pPr algn="ctr"/>
            <a:r>
              <a:rPr lang="en-US" sz="1200" dirty="0" smtClean="0"/>
              <a:t>based</a:t>
            </a:r>
            <a:endParaRPr lang="en-US" sz="1200" dirty="0"/>
          </a:p>
        </p:txBody>
      </p:sp>
      <p:sp>
        <p:nvSpPr>
          <p:cNvPr id="10" name="Rounded Rectangle 9"/>
          <p:cNvSpPr/>
          <p:nvPr/>
        </p:nvSpPr>
        <p:spPr>
          <a:xfrm>
            <a:off x="3238009" y="4981934"/>
            <a:ext cx="697716" cy="346369"/>
          </a:xfrm>
          <a:prstGeom prst="roundRect">
            <a:avLst/>
          </a:prstGeom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Offline</a:t>
            </a:r>
            <a:endParaRPr lang="en-US" sz="1200" dirty="0"/>
          </a:p>
        </p:txBody>
      </p:sp>
      <p:sp>
        <p:nvSpPr>
          <p:cNvPr id="12" name="Line Callout 1 (Border and Accent Bar) 11"/>
          <p:cNvSpPr/>
          <p:nvPr/>
        </p:nvSpPr>
        <p:spPr>
          <a:xfrm>
            <a:off x="3935725" y="1580930"/>
            <a:ext cx="5090203" cy="1504968"/>
          </a:xfrm>
          <a:prstGeom prst="accentBorderCallout1">
            <a:avLst>
              <a:gd name="adj1" fmla="val 54571"/>
              <a:gd name="adj2" fmla="val -2811"/>
              <a:gd name="adj3" fmla="val 54936"/>
              <a:gd name="adj4" fmla="val -22168"/>
            </a:avLst>
          </a:prstGeom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/>
              <a:buChar char="•"/>
            </a:pPr>
            <a:r>
              <a:rPr lang="en-US" sz="1200" dirty="0" smtClean="0"/>
              <a:t>Conventional fault-tolerance technique used for systems with high availability requirements</a:t>
            </a:r>
          </a:p>
          <a:p>
            <a:pPr marL="742950" lvl="1" indent="-285750">
              <a:buFont typeface="Arial"/>
              <a:buChar char="•"/>
            </a:pPr>
            <a:r>
              <a:rPr lang="en-US" sz="1200" dirty="0" smtClean="0"/>
              <a:t>Active/passive replication, Recovery blocks</a:t>
            </a:r>
          </a:p>
          <a:p>
            <a:pPr marL="285750" indent="-285750">
              <a:buFont typeface="Arial"/>
              <a:buChar char="•"/>
            </a:pPr>
            <a:r>
              <a:rPr lang="en-US" sz="1200" dirty="0" smtClean="0"/>
              <a:t>Masks failures that occurs in one or more (but not all) redundant copies</a:t>
            </a:r>
          </a:p>
          <a:p>
            <a:pPr marL="285750" indent="-285750">
              <a:buFont typeface="Arial"/>
              <a:buChar char="•"/>
            </a:pPr>
            <a:r>
              <a:rPr lang="en-US" sz="1200" dirty="0" smtClean="0"/>
              <a:t>Does not “adapt” system</a:t>
            </a:r>
          </a:p>
          <a:p>
            <a:pPr marL="285750" indent="-285750">
              <a:buFont typeface="Arial"/>
              <a:buChar char="•"/>
            </a:pPr>
            <a:r>
              <a:rPr lang="en-US" sz="1200" dirty="0" smtClean="0"/>
              <a:t>By itself, not sufficient</a:t>
            </a:r>
          </a:p>
          <a:p>
            <a:pPr marL="742950" lvl="1" indent="-285750">
              <a:buFont typeface="Arial"/>
              <a:buChar char="•"/>
            </a:pPr>
            <a:r>
              <a:rPr lang="en-US" sz="1200" dirty="0" smtClean="0"/>
              <a:t>Not feasible to deploy redundant copy of every component</a:t>
            </a:r>
          </a:p>
          <a:p>
            <a:pPr marL="742950" lvl="1" indent="-285750">
              <a:buFont typeface="Arial"/>
              <a:buChar char="•"/>
            </a:pPr>
            <a:r>
              <a:rPr lang="en-US" sz="1200" dirty="0" smtClean="0"/>
              <a:t>Even components with redundancy can withstand limited failures</a:t>
            </a:r>
            <a:endParaRPr lang="en-US" sz="1200" dirty="0"/>
          </a:p>
        </p:txBody>
      </p:sp>
      <p:sp>
        <p:nvSpPr>
          <p:cNvPr id="13" name="Rounded Rectangle 12"/>
          <p:cNvSpPr/>
          <p:nvPr/>
        </p:nvSpPr>
        <p:spPr>
          <a:xfrm>
            <a:off x="1658249" y="3514996"/>
            <a:ext cx="1143986" cy="456369"/>
          </a:xfrm>
          <a:prstGeom prst="roundRect">
            <a:avLst/>
          </a:prstGeom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Supervisor</a:t>
            </a:r>
            <a:br>
              <a:rPr lang="en-US" sz="1200" dirty="0" smtClean="0"/>
            </a:br>
            <a:r>
              <a:rPr lang="en-US" sz="1200" dirty="0" smtClean="0"/>
              <a:t>pattern</a:t>
            </a:r>
            <a:endParaRPr lang="en-US" sz="1200" dirty="0"/>
          </a:p>
        </p:txBody>
      </p:sp>
      <p:sp>
        <p:nvSpPr>
          <p:cNvPr id="14" name="Rounded Rectangle 13"/>
          <p:cNvSpPr/>
          <p:nvPr/>
        </p:nvSpPr>
        <p:spPr>
          <a:xfrm>
            <a:off x="1527275" y="5425519"/>
            <a:ext cx="1274960" cy="456369"/>
          </a:xfrm>
          <a:prstGeom prst="roundRect">
            <a:avLst/>
          </a:prstGeom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Reconfiguration</a:t>
            </a:r>
            <a:br>
              <a:rPr lang="en-US" sz="1200" dirty="0" smtClean="0"/>
            </a:br>
            <a:r>
              <a:rPr lang="en-US" sz="1200" dirty="0" smtClean="0"/>
              <a:t>based</a:t>
            </a:r>
            <a:endParaRPr lang="en-US" sz="1200" dirty="0"/>
          </a:p>
        </p:txBody>
      </p:sp>
      <p:sp>
        <p:nvSpPr>
          <p:cNvPr id="15" name="Rounded Rectangle 14"/>
          <p:cNvSpPr/>
          <p:nvPr/>
        </p:nvSpPr>
        <p:spPr>
          <a:xfrm>
            <a:off x="3238009" y="6036821"/>
            <a:ext cx="697716" cy="346369"/>
          </a:xfrm>
          <a:prstGeom prst="roundRect">
            <a:avLst/>
          </a:prstGeom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Online</a:t>
            </a:r>
            <a:endParaRPr lang="en-US" sz="1200" dirty="0"/>
          </a:p>
        </p:txBody>
      </p:sp>
      <p:sp>
        <p:nvSpPr>
          <p:cNvPr id="16" name="Line Callout 1 (Border and Accent Bar) 15"/>
          <p:cNvSpPr/>
          <p:nvPr/>
        </p:nvSpPr>
        <p:spPr>
          <a:xfrm>
            <a:off x="3935725" y="3337794"/>
            <a:ext cx="5090203" cy="958948"/>
          </a:xfrm>
          <a:prstGeom prst="accentBorderCallout1">
            <a:avLst>
              <a:gd name="adj1" fmla="val 42114"/>
              <a:gd name="adj2" fmla="val -3222"/>
              <a:gd name="adj3" fmla="val 42479"/>
              <a:gd name="adj4" fmla="val -22168"/>
            </a:avLst>
          </a:prstGeom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/>
              <a:buChar char="•"/>
            </a:pPr>
            <a:r>
              <a:rPr lang="en-US" sz="1200" dirty="0" smtClean="0"/>
              <a:t>Used by </a:t>
            </a:r>
            <a:r>
              <a:rPr lang="en-US" sz="1200" b="1" dirty="0" smtClean="0"/>
              <a:t>Akka</a:t>
            </a:r>
            <a:r>
              <a:rPr lang="en-US" sz="1200" dirty="0"/>
              <a:t> </a:t>
            </a:r>
            <a:r>
              <a:rPr lang="en-US" sz="1200" dirty="0" smtClean="0"/>
              <a:t>(toolkit and runtime) and </a:t>
            </a:r>
            <a:r>
              <a:rPr lang="en-US" sz="1200" b="1" dirty="0" smtClean="0"/>
              <a:t>Erlang</a:t>
            </a:r>
            <a:r>
              <a:rPr lang="en-US" sz="1200" dirty="0" smtClean="0"/>
              <a:t> (language and runtime)</a:t>
            </a:r>
          </a:p>
          <a:p>
            <a:pPr marL="285750" indent="-285750">
              <a:buFont typeface="Arial"/>
              <a:buChar char="•"/>
            </a:pPr>
            <a:r>
              <a:rPr lang="en-US" sz="1200" dirty="0" smtClean="0"/>
              <a:t>Uses hierarchical supervisor structure</a:t>
            </a:r>
          </a:p>
          <a:p>
            <a:pPr marL="285750" indent="-285750">
              <a:buFont typeface="Arial"/>
              <a:buChar char="•"/>
            </a:pPr>
            <a:r>
              <a:rPr lang="en-US" sz="1200" dirty="0" smtClean="0"/>
              <a:t>Failure of a node results in notification to the (parent) supervisor that can</a:t>
            </a:r>
          </a:p>
          <a:p>
            <a:pPr marL="742950" lvl="1" indent="-285750">
              <a:buFont typeface="Arial"/>
              <a:buChar char="•"/>
            </a:pPr>
            <a:r>
              <a:rPr lang="en-US" sz="1200" dirty="0" smtClean="0"/>
              <a:t>Stop, restart, propagate failure upwards</a:t>
            </a:r>
          </a:p>
          <a:p>
            <a:pPr marL="285750" indent="-285750">
              <a:buFont typeface="Arial"/>
              <a:buChar char="•"/>
            </a:pPr>
            <a:r>
              <a:rPr lang="en-US" sz="1200" dirty="0" smtClean="0"/>
              <a:t>Limited recovery actions available (e.g.: migration not supported)</a:t>
            </a:r>
            <a:endParaRPr lang="en-US" sz="1200" dirty="0"/>
          </a:p>
        </p:txBody>
      </p:sp>
      <p:sp>
        <p:nvSpPr>
          <p:cNvPr id="17" name="Line Callout 1 (Border and Accent Bar) 16"/>
          <p:cNvSpPr/>
          <p:nvPr/>
        </p:nvSpPr>
        <p:spPr>
          <a:xfrm>
            <a:off x="4607423" y="4625675"/>
            <a:ext cx="4418506" cy="884856"/>
          </a:xfrm>
          <a:prstGeom prst="accentBorderCallout1">
            <a:avLst>
              <a:gd name="adj1" fmla="val 58625"/>
              <a:gd name="adj2" fmla="val -2815"/>
              <a:gd name="adj3" fmla="val 59080"/>
              <a:gd name="adj4" fmla="val -14970"/>
            </a:avLst>
          </a:prstGeom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/>
              <a:buChar char="•"/>
            </a:pPr>
            <a:r>
              <a:rPr lang="en-US" sz="1200" dirty="0" smtClean="0"/>
              <a:t>Recovery plan explicitly encoded at design-time</a:t>
            </a:r>
          </a:p>
          <a:p>
            <a:pPr marL="742950" lvl="1" indent="-285750">
              <a:buFont typeface="Arial"/>
              <a:buChar char="•"/>
            </a:pPr>
            <a:r>
              <a:rPr lang="en-US" sz="1200" dirty="0" smtClean="0"/>
              <a:t>E.g.: Different policy-based approaches</a:t>
            </a:r>
          </a:p>
          <a:p>
            <a:pPr marL="285750" indent="-285750">
              <a:buFont typeface="Arial"/>
              <a:buChar char="•"/>
            </a:pPr>
            <a:r>
              <a:rPr lang="en-US" sz="1200" dirty="0" smtClean="0"/>
              <a:t>Fast but cannot be used for dynamic systems</a:t>
            </a:r>
          </a:p>
          <a:p>
            <a:pPr marL="742950" lvl="1" indent="-285750">
              <a:buFont typeface="Arial"/>
              <a:buChar char="•"/>
            </a:pPr>
            <a:r>
              <a:rPr lang="en-US" sz="1200" dirty="0" smtClean="0"/>
              <a:t>Cannot foresee all failures and evolution at design-time</a:t>
            </a:r>
          </a:p>
        </p:txBody>
      </p:sp>
      <p:cxnSp>
        <p:nvCxnSpPr>
          <p:cNvPr id="24" name="Straight Arrow Connector 23"/>
          <p:cNvCxnSpPr>
            <a:stCxn id="6" idx="3"/>
          </p:cNvCxnSpPr>
          <p:nvPr/>
        </p:nvCxnSpPr>
        <p:spPr>
          <a:xfrm flipV="1">
            <a:off x="909045" y="2624065"/>
            <a:ext cx="938183" cy="1123096"/>
          </a:xfrm>
          <a:prstGeom prst="straightConnector1">
            <a:avLst/>
          </a:prstGeom>
          <a:ln>
            <a:tailEnd type="arrow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6" idx="3"/>
            <a:endCxn id="13" idx="1"/>
          </p:cNvCxnSpPr>
          <p:nvPr/>
        </p:nvCxnSpPr>
        <p:spPr>
          <a:xfrm flipV="1">
            <a:off x="909045" y="3743181"/>
            <a:ext cx="749204" cy="3980"/>
          </a:xfrm>
          <a:prstGeom prst="straightConnector1">
            <a:avLst/>
          </a:prstGeom>
          <a:ln>
            <a:tailEnd type="arrow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6" idx="3"/>
          </p:cNvCxnSpPr>
          <p:nvPr/>
        </p:nvCxnSpPr>
        <p:spPr>
          <a:xfrm>
            <a:off x="909045" y="3747161"/>
            <a:ext cx="938183" cy="1678358"/>
          </a:xfrm>
          <a:prstGeom prst="straightConnector1">
            <a:avLst/>
          </a:prstGeom>
          <a:ln>
            <a:tailEnd type="arrow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14" idx="3"/>
          </p:cNvCxnSpPr>
          <p:nvPr/>
        </p:nvCxnSpPr>
        <p:spPr>
          <a:xfrm flipV="1">
            <a:off x="2802235" y="5328303"/>
            <a:ext cx="435774" cy="325401"/>
          </a:xfrm>
          <a:prstGeom prst="straightConnector1">
            <a:avLst/>
          </a:prstGeom>
          <a:ln>
            <a:tailEnd type="arrow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14" idx="3"/>
          </p:cNvCxnSpPr>
          <p:nvPr/>
        </p:nvCxnSpPr>
        <p:spPr>
          <a:xfrm>
            <a:off x="2802235" y="5653704"/>
            <a:ext cx="435774" cy="383117"/>
          </a:xfrm>
          <a:prstGeom prst="straightConnector1">
            <a:avLst/>
          </a:prstGeom>
          <a:ln>
            <a:tailEnd type="arrow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3986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7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0" grpId="0" animBg="1"/>
      <p:bldP spid="12" grpId="0" animBg="1"/>
      <p:bldP spid="12" grpId="1" animBg="1"/>
      <p:bldP spid="13" grpId="0" animBg="1"/>
      <p:bldP spid="14" grpId="0" animBg="1"/>
      <p:bldP spid="15" grpId="0" animBg="1"/>
      <p:bldP spid="16" grpId="0" animBg="1"/>
      <p:bldP spid="16" grpId="1" animBg="1"/>
      <p:bldP spid="17" grpId="0" animBg="1"/>
      <p:bldP spid="17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63612"/>
          </a:xfrm>
          <a:solidFill>
            <a:srgbClr val="C6D9F1"/>
          </a:solidFill>
          <a:ln>
            <a:solidFill>
              <a:srgbClr val="1F497D"/>
            </a:solidFill>
          </a:ln>
        </p:spPr>
        <p:txBody>
          <a:bodyPr>
            <a:normAutofit/>
          </a:bodyPr>
          <a:lstStyle/>
          <a:p>
            <a:r>
              <a:rPr lang="en-US" dirty="0" smtClean="0"/>
              <a:t>Literature Review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457199" y="1464657"/>
            <a:ext cx="42866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Online Reconfiguration-based Approaches</a:t>
            </a:r>
            <a:endParaRPr lang="en-US" sz="1600" dirty="0"/>
          </a:p>
        </p:txBody>
      </p:sp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1864652"/>
              </p:ext>
            </p:extLst>
          </p:nvPr>
        </p:nvGraphicFramePr>
        <p:xfrm>
          <a:off x="135186" y="2520655"/>
          <a:ext cx="5034462" cy="272467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344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82475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 smtClean="0">
                          <a:effectLst/>
                        </a:rPr>
                        <a:t>Rafael </a:t>
                      </a:r>
                      <a:r>
                        <a:rPr lang="en-US" sz="1200" kern="1200" dirty="0" err="1" smtClean="0">
                          <a:effectLst/>
                        </a:rPr>
                        <a:t>Capilla</a:t>
                      </a:r>
                      <a:r>
                        <a:rPr lang="en-US" sz="1200" kern="1200" dirty="0" smtClean="0">
                          <a:effectLst/>
                        </a:rPr>
                        <a:t>, Jan Bosch, Pablo Trinidad, Antonio Ruiz-Cortes, and Mike Hinchey.</a:t>
                      </a:r>
                      <a:r>
                        <a:rPr lang="en-US" sz="1200" kern="1200" baseline="0" dirty="0" smtClean="0">
                          <a:effectLst/>
                        </a:rPr>
                        <a:t> An overview of dynamic software product line architectures and techniques: Observations from research and industry. </a:t>
                      </a:r>
                      <a:r>
                        <a:rPr lang="en-US" sz="1200" i="1" kern="1200" baseline="0" dirty="0" smtClean="0">
                          <a:effectLst/>
                        </a:rPr>
                        <a:t>The Journal of Systems and Software</a:t>
                      </a:r>
                      <a:r>
                        <a:rPr lang="en-US" sz="1200" i="0" kern="1200" baseline="0" dirty="0" smtClean="0">
                          <a:effectLst/>
                        </a:rPr>
                        <a:t>, pages 3-23, 2014.</a:t>
                      </a:r>
                      <a:endParaRPr lang="en-US" sz="1200" b="0" dirty="0" smtClean="0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2855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O. </a:t>
                      </a:r>
                      <a:r>
                        <a:rPr lang="en-US" sz="12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Höftberger</a:t>
                      </a:r>
                      <a:r>
                        <a:rPr 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and R. </a:t>
                      </a:r>
                      <a:r>
                        <a:rPr lang="en-US" sz="12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Obermaisser</a:t>
                      </a:r>
                      <a:r>
                        <a:rPr 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"Ontology-based runtime reconfiguration of distributed embedded real-time systems", </a:t>
                      </a:r>
                      <a:r>
                        <a:rPr lang="en-US" sz="1200" i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Proc. of the 16th IEEE International Symposium on Object/Component/Service-Oriented Real-Time Distributed Computing (ISORC 2013)</a:t>
                      </a:r>
                      <a:r>
                        <a:rPr 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2013.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dirty="0" smtClean="0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95873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Marisol </a:t>
                      </a:r>
                      <a:r>
                        <a:rPr lang="en-US" sz="12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García</a:t>
                      </a:r>
                      <a:r>
                        <a:rPr 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2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Valls</a:t>
                      </a:r>
                      <a:r>
                        <a:rPr 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12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Iago</a:t>
                      </a:r>
                      <a:r>
                        <a:rPr 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2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Rodríguez</a:t>
                      </a:r>
                      <a:r>
                        <a:rPr 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2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López</a:t>
                      </a:r>
                      <a:r>
                        <a:rPr 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and Laura </a:t>
                      </a:r>
                      <a:r>
                        <a:rPr lang="en-US" sz="12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Fernández</a:t>
                      </a:r>
                      <a:r>
                        <a:rPr 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2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Villar</a:t>
                      </a:r>
                      <a:r>
                        <a:rPr 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en-US" sz="12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iland</a:t>
                      </a:r>
                      <a:r>
                        <a:rPr 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An enhanced middleware for real-time reconfiguration of service oriented distributed real-time systems. </a:t>
                      </a:r>
                      <a:r>
                        <a:rPr lang="en-US" sz="1200" i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Industrial Informatics, IEEE Transactions on</a:t>
                      </a:r>
                      <a:r>
                        <a:rPr 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9(1):228–236, 2013.</a:t>
                      </a:r>
                      <a:endParaRPr lang="en-US" sz="1000" dirty="0" smtClean="0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5782235" y="1681928"/>
            <a:ext cx="3271061" cy="1015663"/>
          </a:xfrm>
          <a:prstGeom prst="rect">
            <a:avLst/>
          </a:prstGeom>
          <a:ln/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 smtClean="0"/>
              <a:t>Proposes a concept similar to ours. Runtime checking of feature models for variability management. </a:t>
            </a:r>
          </a:p>
          <a:p>
            <a:pPr marL="171450" indent="-171450">
              <a:buFont typeface="Arial"/>
              <a:buChar char="•"/>
            </a:pPr>
            <a:r>
              <a:rPr lang="en-US" sz="1200" dirty="0" smtClean="0"/>
              <a:t>No specific implementation</a:t>
            </a:r>
          </a:p>
          <a:p>
            <a:pPr marL="171450" indent="-171450">
              <a:buFont typeface="Arial"/>
              <a:buChar char="•"/>
            </a:pPr>
            <a:r>
              <a:rPr lang="en-US" sz="1200" dirty="0" smtClean="0"/>
              <a:t>Does not support updates</a:t>
            </a:r>
            <a:endParaRPr lang="en-US" sz="1200" dirty="0"/>
          </a:p>
        </p:txBody>
      </p:sp>
      <p:sp>
        <p:nvSpPr>
          <p:cNvPr id="22" name="TextBox 21"/>
          <p:cNvSpPr txBox="1"/>
          <p:nvPr/>
        </p:nvSpPr>
        <p:spPr>
          <a:xfrm>
            <a:off x="5782235" y="3279581"/>
            <a:ext cx="3271061" cy="1200329"/>
          </a:xfrm>
          <a:prstGeom prst="rect">
            <a:avLst/>
          </a:prstGeom>
          <a:ln/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 smtClean="0"/>
              <a:t>Grouping components together based on their services and interaction semantics. Upon failure of a component, finding a substitute. </a:t>
            </a:r>
          </a:p>
          <a:p>
            <a:pPr marL="171450" indent="-171450">
              <a:buFont typeface="Arial"/>
              <a:buChar char="•"/>
            </a:pPr>
            <a:r>
              <a:rPr lang="en-US" sz="1200" dirty="0" smtClean="0"/>
              <a:t>Solution searched at runtime but resilience solely supported via functional redundancy</a:t>
            </a:r>
          </a:p>
          <a:p>
            <a:pPr marL="171450" indent="-171450">
              <a:buFont typeface="Arial"/>
              <a:buChar char="•"/>
            </a:pPr>
            <a:r>
              <a:rPr lang="en-US" sz="1200" dirty="0" smtClean="0"/>
              <a:t>Does not support updates</a:t>
            </a:r>
            <a:endParaRPr lang="en-US" sz="1200" dirty="0"/>
          </a:p>
        </p:txBody>
      </p:sp>
      <p:sp>
        <p:nvSpPr>
          <p:cNvPr id="23" name="TextBox 22"/>
          <p:cNvSpPr txBox="1"/>
          <p:nvPr/>
        </p:nvSpPr>
        <p:spPr>
          <a:xfrm>
            <a:off x="5782235" y="4736402"/>
            <a:ext cx="3271062" cy="1569660"/>
          </a:xfrm>
          <a:prstGeom prst="rect">
            <a:avLst/>
          </a:prstGeom>
          <a:ln/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 smtClean="0"/>
              <a:t>A middleware that supports timely reconfiguration. Application graph contains service requirements and dependency. Expanded graph contains different service implementation. These graphs composed and optimized at design-time; searched at runtime.</a:t>
            </a:r>
          </a:p>
          <a:p>
            <a:pPr marL="171450" indent="-171450">
              <a:buFont typeface="Arial"/>
              <a:buChar char="•"/>
            </a:pPr>
            <a:r>
              <a:rPr lang="en-US" sz="1200" dirty="0" smtClean="0"/>
              <a:t>Does not support updates (graphs optimized at design-time so does not change at runtime)</a:t>
            </a:r>
            <a:endParaRPr lang="en-US" sz="1200" dirty="0"/>
          </a:p>
        </p:txBody>
      </p:sp>
      <p:cxnSp>
        <p:nvCxnSpPr>
          <p:cNvPr id="25" name="Straight Arrow Connector 24"/>
          <p:cNvCxnSpPr>
            <a:endCxn id="19" idx="1"/>
          </p:cNvCxnSpPr>
          <p:nvPr/>
        </p:nvCxnSpPr>
        <p:spPr>
          <a:xfrm flipV="1">
            <a:off x="5169648" y="2189760"/>
            <a:ext cx="612587" cy="692499"/>
          </a:xfrm>
          <a:prstGeom prst="straightConnector1">
            <a:avLst/>
          </a:prstGeom>
          <a:ln>
            <a:tailEnd type="arrow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8" idx="3"/>
            <a:endCxn id="22" idx="1"/>
          </p:cNvCxnSpPr>
          <p:nvPr/>
        </p:nvCxnSpPr>
        <p:spPr>
          <a:xfrm flipV="1">
            <a:off x="5169648" y="3879746"/>
            <a:ext cx="612587" cy="3245"/>
          </a:xfrm>
          <a:prstGeom prst="straightConnector1">
            <a:avLst/>
          </a:prstGeom>
          <a:ln>
            <a:tailEnd type="arrow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endCxn id="23" idx="1"/>
          </p:cNvCxnSpPr>
          <p:nvPr/>
        </p:nvCxnSpPr>
        <p:spPr>
          <a:xfrm>
            <a:off x="5169648" y="4736402"/>
            <a:ext cx="612587" cy="784830"/>
          </a:xfrm>
          <a:prstGeom prst="straightConnector1">
            <a:avLst/>
          </a:prstGeom>
          <a:ln>
            <a:tailEnd type="arrow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470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9" grpId="0" animBg="1"/>
      <p:bldP spid="19" grpId="1" animBg="1"/>
      <p:bldP spid="22" grpId="0" animBg="1"/>
      <p:bldP spid="22" grpId="1" animBg="1"/>
      <p:bldP spid="23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5243</TotalTime>
  <Words>4388</Words>
  <Application>Microsoft Office PowerPoint</Application>
  <PresentationFormat>On-screen Show (4:3)</PresentationFormat>
  <Paragraphs>776</Paragraphs>
  <Slides>53</Slides>
  <Notes>51</Notes>
  <HiddenSlides>3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7" baseType="lpstr">
      <vt:lpstr>Arial</vt:lpstr>
      <vt:lpstr>Calibri</vt:lpstr>
      <vt:lpstr>Tahoma</vt:lpstr>
      <vt:lpstr>Office Theme</vt:lpstr>
      <vt:lpstr>CHARIOT – Holistic Management Architecture for IoT</vt:lpstr>
      <vt:lpstr>Failure model</vt:lpstr>
      <vt:lpstr>A Resilient Deployment and Reconfiguration Infrastructure</vt:lpstr>
      <vt:lpstr>Key Requirements for a Resilient Management Infrastructure</vt:lpstr>
      <vt:lpstr>Solution Approach: Overview</vt:lpstr>
      <vt:lpstr>Self-reconfiguration Mechanism For Autonomous Resilience (FA-3)</vt:lpstr>
      <vt:lpstr>When Should a System Reconfigure?</vt:lpstr>
      <vt:lpstr>Literature Review</vt:lpstr>
      <vt:lpstr>Literature Review</vt:lpstr>
      <vt:lpstr>CHARIOT: Introduction</vt:lpstr>
      <vt:lpstr>Use Case: A Smart Parking System</vt:lpstr>
      <vt:lpstr>CHARIOT-ML: A Modeling Tool for Extensible CPS</vt:lpstr>
      <vt:lpstr>CHARIOT-ML: A Modeling Tool for Extensible CPS</vt:lpstr>
      <vt:lpstr>Modeling the Smart Parking System</vt:lpstr>
      <vt:lpstr>Modeling the Smart Parking System using CHARIOT-ML</vt:lpstr>
      <vt:lpstr>Modeling the Smart Parking System using CHARIOT-ML</vt:lpstr>
      <vt:lpstr>CHARIOT Data Layer</vt:lpstr>
      <vt:lpstr>CHARIOT Data Layer</vt:lpstr>
      <vt:lpstr>CHARIOT Data Layer</vt:lpstr>
      <vt:lpstr>CHARIOT Management Layer</vt:lpstr>
      <vt:lpstr>Management Engine Self-Reconfiguration Logic</vt:lpstr>
      <vt:lpstr>Configuration Point Computation (CPC) Algorithm</vt:lpstr>
      <vt:lpstr>Functionality Instance Computation</vt:lpstr>
      <vt:lpstr>CHARIOT Encoded Constraints</vt:lpstr>
      <vt:lpstr>CHARIOT Encoded Constraints</vt:lpstr>
      <vt:lpstr>CHARIOT Encoded Constraints</vt:lpstr>
      <vt:lpstr>CHARIOT Encoded Constraints</vt:lpstr>
      <vt:lpstr>CHARIOT Encoded Constraints</vt:lpstr>
      <vt:lpstr>CHARIOT Encoded Constraints</vt:lpstr>
      <vt:lpstr>CHARIOT Encoded Constraints</vt:lpstr>
      <vt:lpstr>CHARIOT Encoded Constraints</vt:lpstr>
      <vt:lpstr>CHARIOT Encoded Constraints</vt:lpstr>
      <vt:lpstr>Least-distance Heuristics</vt:lpstr>
      <vt:lpstr>Look-ahead Re-Configuration</vt:lpstr>
      <vt:lpstr>CHARIOT Runtime Implementation</vt:lpstr>
      <vt:lpstr>Experiment Test-bed</vt:lpstr>
      <vt:lpstr>Evaluating CPC Algorithm</vt:lpstr>
      <vt:lpstr>Evaluating CPC Algorithm</vt:lpstr>
      <vt:lpstr>Evaluating CPC Algorithm</vt:lpstr>
      <vt:lpstr>Evaluating CPC Algorithm</vt:lpstr>
      <vt:lpstr>PowerPoint Presentation</vt:lpstr>
      <vt:lpstr>Evaluating Look-ahead Algorithm</vt:lpstr>
      <vt:lpstr>CHARIOT Resource Consumption on Edge Nodes</vt:lpstr>
      <vt:lpstr>PowerPoint Presentation</vt:lpstr>
      <vt:lpstr>PowerPoint Presentation</vt:lpstr>
      <vt:lpstr>PowerPoint Presentation</vt:lpstr>
      <vt:lpstr>PowerPoint Presentation</vt:lpstr>
      <vt:lpstr>Analyzing CPC Algorithm using Initial Deployment Computation Time</vt:lpstr>
      <vt:lpstr>Lessons Learned</vt:lpstr>
      <vt:lpstr>Relevant Publications</vt:lpstr>
      <vt:lpstr>Future Research Direction</vt:lpstr>
      <vt:lpstr>Computation Patterns for Different types of Applications</vt:lpstr>
      <vt:lpstr>A Generic Computation Model</vt:lpstr>
    </vt:vector>
  </TitlesOfParts>
  <Company>Vanderbilt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Subhav Pradhan</dc:creator>
  <cp:lastModifiedBy>Abhishek D</cp:lastModifiedBy>
  <cp:revision>487</cp:revision>
  <dcterms:created xsi:type="dcterms:W3CDTF">2016-08-26T01:37:50Z</dcterms:created>
  <dcterms:modified xsi:type="dcterms:W3CDTF">2017-12-07T15:31:47Z</dcterms:modified>
</cp:coreProperties>
</file>